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notesSlides/notesSlide10.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11.xml" ContentType="application/vnd.openxmlformats-officedocument.presentationml.notesSlide+xml"/>
  <Override PartName="/ppt/charts/chart5.xml" ContentType="application/vnd.openxmlformats-officedocument.drawingml.chart+xml"/>
  <Override PartName="/ppt/drawings/drawing5.xml" ContentType="application/vnd.openxmlformats-officedocument.drawingml.chartshapes+xml"/>
  <Override PartName="/ppt/charts/chart6.xml" ContentType="application/vnd.openxmlformats-officedocument.drawingml.chart+xml"/>
  <Override PartName="/ppt/drawings/drawing6.xml" ContentType="application/vnd.openxmlformats-officedocument.drawingml.chartshapes+xml"/>
  <Override PartName="/ppt/notesSlides/notesSlide12.xml" ContentType="application/vnd.openxmlformats-officedocument.presentationml.notesSlide+xml"/>
  <Override PartName="/ppt/charts/chart7.xml" ContentType="application/vnd.openxmlformats-officedocument.drawingml.chart+xml"/>
  <Override PartName="/ppt/drawings/drawing7.xml" ContentType="application/vnd.openxmlformats-officedocument.drawingml.chartshapes+xml"/>
  <Override PartName="/ppt/charts/chart8.xml" ContentType="application/vnd.openxmlformats-officedocument.drawingml.chart+xml"/>
  <Override PartName="/ppt/drawings/drawing8.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796" r:id="rId2"/>
  </p:sldMasterIdLst>
  <p:notesMasterIdLst>
    <p:notesMasterId r:id="rId23"/>
  </p:notesMasterIdLst>
  <p:sldIdLst>
    <p:sldId id="260" r:id="rId3"/>
    <p:sldId id="337" r:id="rId4"/>
    <p:sldId id="371" r:id="rId5"/>
    <p:sldId id="372" r:id="rId6"/>
    <p:sldId id="357" r:id="rId7"/>
    <p:sldId id="341" r:id="rId8"/>
    <p:sldId id="358" r:id="rId9"/>
    <p:sldId id="344" r:id="rId10"/>
    <p:sldId id="359" r:id="rId11"/>
    <p:sldId id="345" r:id="rId12"/>
    <p:sldId id="360" r:id="rId13"/>
    <p:sldId id="361" r:id="rId14"/>
    <p:sldId id="365" r:id="rId15"/>
    <p:sldId id="350" r:id="rId16"/>
    <p:sldId id="363" r:id="rId17"/>
    <p:sldId id="352" r:id="rId18"/>
    <p:sldId id="353" r:id="rId19"/>
    <p:sldId id="354" r:id="rId20"/>
    <p:sldId id="355" r:id="rId21"/>
    <p:sldId id="366" r:id="rId22"/>
  </p:sldIdLst>
  <p:sldSz cx="9144000" cy="6858000" type="screen4x3"/>
  <p:notesSz cx="6954838" cy="923607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F355E"/>
    <a:srgbClr val="FF9900"/>
    <a:srgbClr val="CC66FF"/>
    <a:srgbClr val="0076C0"/>
    <a:srgbClr val="376092"/>
    <a:srgbClr val="3366CC"/>
    <a:srgbClr val="769D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5676" autoAdjust="0"/>
  </p:normalViewPr>
  <p:slideViewPr>
    <p:cSldViewPr snapToGrid="0" showGuides="1">
      <p:cViewPr varScale="1">
        <p:scale>
          <a:sx n="111" d="100"/>
          <a:sy n="111" d="100"/>
        </p:scale>
        <p:origin x="1026" y="108"/>
      </p:cViewPr>
      <p:guideLst>
        <p:guide orient="horz" pos="2160"/>
        <p:guide pos="2880"/>
      </p:guideLst>
    </p:cSldViewPr>
  </p:slideViewPr>
  <p:notesTextViewPr>
    <p:cViewPr>
      <p:scale>
        <a:sx n="100" d="100"/>
        <a:sy n="100" d="100"/>
      </p:scale>
      <p:origin x="0" y="0"/>
    </p:cViewPr>
  </p:notesText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1.88679245283019E-2"/>
          <c:y val="3.1746031746031744E-2"/>
          <c:w val="0.6947419897984457"/>
          <c:h val="0.94179894179894152"/>
        </c:manualLayout>
      </c:layout>
      <c:pie3DChart>
        <c:varyColors val="1"/>
        <c:ser>
          <c:idx val="0"/>
          <c:order val="0"/>
          <c:tx>
            <c:strRef>
              <c:f>Sheet1!$B$1</c:f>
              <c:strCache>
                <c:ptCount val="1"/>
                <c:pt idx="0">
                  <c:v>Column1</c:v>
                </c:pt>
              </c:strCache>
            </c:strRef>
          </c:tx>
          <c:dPt>
            <c:idx val="0"/>
            <c:bubble3D val="0"/>
            <c:extLst>
              <c:ext xmlns:c16="http://schemas.microsoft.com/office/drawing/2014/chart" uri="{C3380CC4-5D6E-409C-BE32-E72D297353CC}">
                <c16:uniqueId val="{00000000-0747-4702-8E4A-10431C832246}"/>
              </c:ext>
            </c:extLst>
          </c:dPt>
          <c:dPt>
            <c:idx val="1"/>
            <c:bubble3D val="0"/>
            <c:extLst>
              <c:ext xmlns:c16="http://schemas.microsoft.com/office/drawing/2014/chart" uri="{C3380CC4-5D6E-409C-BE32-E72D297353CC}">
                <c16:uniqueId val="{00000001-0747-4702-8E4A-10431C832246}"/>
              </c:ext>
            </c:extLst>
          </c:dPt>
          <c:cat>
            <c:strRef>
              <c:f>Sheet1!$A$2:$A$3</c:f>
              <c:strCache>
                <c:ptCount val="2"/>
                <c:pt idx="0">
                  <c:v>Top 10 Provider Specialties</c:v>
                </c:pt>
                <c:pt idx="1">
                  <c:v>All Other Provider Specialties</c:v>
                </c:pt>
              </c:strCache>
            </c:strRef>
          </c:cat>
          <c:val>
            <c:numRef>
              <c:f>Sheet1!$B$2:$B$3</c:f>
              <c:numCache>
                <c:formatCode>0.00%</c:formatCode>
                <c:ptCount val="2"/>
                <c:pt idx="0">
                  <c:v>0.53990000000000005</c:v>
                </c:pt>
                <c:pt idx="1">
                  <c:v>0.46010000000000001</c:v>
                </c:pt>
              </c:numCache>
            </c:numRef>
          </c:val>
          <c:extLst>
            <c:ext xmlns:c16="http://schemas.microsoft.com/office/drawing/2014/chart" uri="{C3380CC4-5D6E-409C-BE32-E72D297353CC}">
              <c16:uniqueId val="{00000002-0747-4702-8E4A-10431C832246}"/>
            </c:ext>
          </c:extLst>
        </c:ser>
        <c:dLbls>
          <c:showLegendKey val="0"/>
          <c:showVal val="0"/>
          <c:showCatName val="0"/>
          <c:showSerName val="0"/>
          <c:showPercent val="0"/>
          <c:showBubbleSize val="0"/>
          <c:showLeaderLines val="1"/>
        </c:dLbls>
      </c:pie3DChart>
      <c:spPr>
        <a:noFill/>
        <a:ln w="25373">
          <a:noFill/>
        </a:ln>
      </c:spPr>
    </c:plotArea>
    <c:legend>
      <c:legendPos val="r"/>
      <c:layout>
        <c:manualLayout>
          <c:xMode val="edge"/>
          <c:yMode val="edge"/>
          <c:x val="0.71124807815045143"/>
          <c:y val="2.8912089178840569E-2"/>
          <c:w val="0.27820260307604211"/>
          <c:h val="0.39502432558857864"/>
        </c:manualLayout>
      </c:layout>
      <c:overlay val="0"/>
      <c:txPr>
        <a:bodyPr/>
        <a:lstStyle/>
        <a:p>
          <a:pPr>
            <a:defRPr sz="1200"/>
          </a:pPr>
          <a:endParaRPr lang="en-US"/>
        </a:p>
      </c:txPr>
    </c:legend>
    <c:plotVisOnly val="1"/>
    <c:dispBlanksAs val="zero"/>
    <c:showDLblsOverMax val="0"/>
  </c:chart>
  <c:txPr>
    <a:bodyPr/>
    <a:lstStyle/>
    <a:p>
      <a:pPr>
        <a:defRPr sz="1795"/>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1.88679245283019E-2"/>
          <c:y val="3.1746031746031744E-2"/>
          <c:w val="0.6947419897984457"/>
          <c:h val="0.94179894179894152"/>
        </c:manualLayout>
      </c:layout>
      <c:pie3DChart>
        <c:varyColors val="1"/>
        <c:ser>
          <c:idx val="0"/>
          <c:order val="0"/>
          <c:tx>
            <c:strRef>
              <c:f>Sheet1!$B$1</c:f>
              <c:strCache>
                <c:ptCount val="1"/>
                <c:pt idx="0">
                  <c:v> 2</c:v>
                </c:pt>
              </c:strCache>
            </c:strRef>
          </c:tx>
          <c:dPt>
            <c:idx val="0"/>
            <c:bubble3D val="0"/>
            <c:extLst>
              <c:ext xmlns:c16="http://schemas.microsoft.com/office/drawing/2014/chart" uri="{C3380CC4-5D6E-409C-BE32-E72D297353CC}">
                <c16:uniqueId val="{00000000-7229-4354-8C06-7BCC6320EF46}"/>
              </c:ext>
            </c:extLst>
          </c:dPt>
          <c:dPt>
            <c:idx val="1"/>
            <c:bubble3D val="0"/>
            <c:extLst>
              <c:ext xmlns:c16="http://schemas.microsoft.com/office/drawing/2014/chart" uri="{C3380CC4-5D6E-409C-BE32-E72D297353CC}">
                <c16:uniqueId val="{00000001-7229-4354-8C06-7BCC6320EF46}"/>
              </c:ext>
            </c:extLst>
          </c:dPt>
          <c:cat>
            <c:strRef>
              <c:f>Sheet1!$A$2:$A$3</c:f>
              <c:strCache>
                <c:ptCount val="2"/>
                <c:pt idx="0">
                  <c:v>Top 10 Provider Specialties</c:v>
                </c:pt>
                <c:pt idx="1">
                  <c:v>All Other Provider Specialties</c:v>
                </c:pt>
              </c:strCache>
            </c:strRef>
          </c:cat>
          <c:val>
            <c:numRef>
              <c:f>Sheet1!$B$2:$B$3</c:f>
              <c:numCache>
                <c:formatCode>0.00%</c:formatCode>
                <c:ptCount val="2"/>
                <c:pt idx="0">
                  <c:v>0.52649999999999997</c:v>
                </c:pt>
                <c:pt idx="1">
                  <c:v>0.47349999999999998</c:v>
                </c:pt>
              </c:numCache>
            </c:numRef>
          </c:val>
          <c:extLst>
            <c:ext xmlns:c16="http://schemas.microsoft.com/office/drawing/2014/chart" uri="{C3380CC4-5D6E-409C-BE32-E72D297353CC}">
              <c16:uniqueId val="{00000002-7229-4354-8C06-7BCC6320EF46}"/>
            </c:ext>
          </c:extLst>
        </c:ser>
        <c:dLbls>
          <c:showLegendKey val="0"/>
          <c:showVal val="0"/>
          <c:showCatName val="0"/>
          <c:showSerName val="0"/>
          <c:showPercent val="0"/>
          <c:showBubbleSize val="0"/>
          <c:showLeaderLines val="1"/>
        </c:dLbls>
      </c:pie3DChart>
      <c:spPr>
        <a:noFill/>
        <a:ln w="25373">
          <a:noFill/>
        </a:ln>
      </c:spPr>
    </c:plotArea>
    <c:legend>
      <c:legendPos val="r"/>
      <c:legendEntry>
        <c:idx val="0"/>
        <c:txPr>
          <a:bodyPr/>
          <a:lstStyle/>
          <a:p>
            <a:pPr>
              <a:defRPr sz="1200"/>
            </a:pPr>
            <a:endParaRPr lang="en-US"/>
          </a:p>
        </c:txPr>
      </c:legendEntry>
      <c:legendEntry>
        <c:idx val="1"/>
        <c:txPr>
          <a:bodyPr/>
          <a:lstStyle/>
          <a:p>
            <a:pPr>
              <a:defRPr sz="1200"/>
            </a:pPr>
            <a:endParaRPr lang="en-US"/>
          </a:p>
        </c:txPr>
      </c:legendEntry>
      <c:layout>
        <c:manualLayout>
          <c:xMode val="edge"/>
          <c:yMode val="edge"/>
          <c:x val="0.7159207316432652"/>
          <c:y val="5.1398794489679586E-2"/>
          <c:w val="0.28407926835673486"/>
          <c:h val="0.30287080638217617"/>
        </c:manualLayout>
      </c:layout>
      <c:overlay val="0"/>
      <c:txPr>
        <a:bodyPr/>
        <a:lstStyle/>
        <a:p>
          <a:pPr>
            <a:defRPr sz="1600"/>
          </a:pPr>
          <a:endParaRPr lang="en-US"/>
        </a:p>
      </c:txPr>
    </c:legend>
    <c:plotVisOnly val="1"/>
    <c:dispBlanksAs val="zero"/>
    <c:showDLblsOverMax val="0"/>
  </c:chart>
  <c:txPr>
    <a:bodyPr/>
    <a:lstStyle/>
    <a:p>
      <a:pPr>
        <a:defRPr sz="1795"/>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1.88679245283019E-2"/>
          <c:y val="3.1746031746031744E-2"/>
          <c:w val="0.6947419897984457"/>
          <c:h val="0.94179894179894152"/>
        </c:manualLayout>
      </c:layout>
      <c:pie3DChart>
        <c:varyColors val="1"/>
        <c:ser>
          <c:idx val="0"/>
          <c:order val="0"/>
          <c:tx>
            <c:strRef>
              <c:f>Sheet1!$B$1</c:f>
              <c:strCache>
                <c:ptCount val="1"/>
                <c:pt idx="0">
                  <c:v> 2</c:v>
                </c:pt>
              </c:strCache>
            </c:strRef>
          </c:tx>
          <c:dPt>
            <c:idx val="0"/>
            <c:bubble3D val="0"/>
            <c:extLst>
              <c:ext xmlns:c16="http://schemas.microsoft.com/office/drawing/2014/chart" uri="{C3380CC4-5D6E-409C-BE32-E72D297353CC}">
                <c16:uniqueId val="{00000000-BDAB-4C24-9442-2C9272F909E7}"/>
              </c:ext>
            </c:extLst>
          </c:dPt>
          <c:dPt>
            <c:idx val="1"/>
            <c:bubble3D val="0"/>
            <c:extLst>
              <c:ext xmlns:c16="http://schemas.microsoft.com/office/drawing/2014/chart" uri="{C3380CC4-5D6E-409C-BE32-E72D297353CC}">
                <c16:uniqueId val="{00000001-BDAB-4C24-9442-2C9272F909E7}"/>
              </c:ext>
            </c:extLst>
          </c:dPt>
          <c:cat>
            <c:strRef>
              <c:f>Sheet1!$A$2:$A$3</c:f>
              <c:strCache>
                <c:ptCount val="2"/>
                <c:pt idx="0">
                  <c:v>Top 10 Facilities</c:v>
                </c:pt>
                <c:pt idx="1">
                  <c:v>All Other Facilities</c:v>
                </c:pt>
              </c:strCache>
            </c:strRef>
          </c:cat>
          <c:val>
            <c:numRef>
              <c:f>Sheet1!$B$2:$B$3</c:f>
              <c:numCache>
                <c:formatCode>0.00%</c:formatCode>
                <c:ptCount val="2"/>
                <c:pt idx="0">
                  <c:v>0.47420000000000001</c:v>
                </c:pt>
                <c:pt idx="1">
                  <c:v>0.52580000000000005</c:v>
                </c:pt>
              </c:numCache>
            </c:numRef>
          </c:val>
          <c:extLst>
            <c:ext xmlns:c16="http://schemas.microsoft.com/office/drawing/2014/chart" uri="{C3380CC4-5D6E-409C-BE32-E72D297353CC}">
              <c16:uniqueId val="{00000002-BDAB-4C24-9442-2C9272F909E7}"/>
            </c:ext>
          </c:extLst>
        </c:ser>
        <c:dLbls>
          <c:showLegendKey val="0"/>
          <c:showVal val="0"/>
          <c:showCatName val="0"/>
          <c:showSerName val="0"/>
          <c:showPercent val="0"/>
          <c:showBubbleSize val="0"/>
          <c:showLeaderLines val="1"/>
        </c:dLbls>
      </c:pie3DChart>
      <c:spPr>
        <a:noFill/>
        <a:ln w="25373">
          <a:noFill/>
        </a:ln>
      </c:spPr>
    </c:plotArea>
    <c:legend>
      <c:legendPos val="r"/>
      <c:layout>
        <c:manualLayout>
          <c:xMode val="edge"/>
          <c:yMode val="edge"/>
          <c:x val="0.64888515413639436"/>
          <c:y val="2.8912089178840587E-2"/>
          <c:w val="0.27820260307604211"/>
          <c:h val="0.39502432558857864"/>
        </c:manualLayout>
      </c:layout>
      <c:overlay val="0"/>
      <c:txPr>
        <a:bodyPr/>
        <a:lstStyle/>
        <a:p>
          <a:pPr>
            <a:defRPr sz="1200"/>
          </a:pPr>
          <a:endParaRPr lang="en-US"/>
        </a:p>
      </c:txPr>
    </c:legend>
    <c:plotVisOnly val="1"/>
    <c:dispBlanksAs val="zero"/>
    <c:showDLblsOverMax val="0"/>
  </c:chart>
  <c:txPr>
    <a:bodyPr/>
    <a:lstStyle/>
    <a:p>
      <a:pPr>
        <a:defRPr sz="1795"/>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1.88679245283019E-2"/>
          <c:y val="3.1746031746031744E-2"/>
          <c:w val="0.6947419897984457"/>
          <c:h val="0.94179894179894152"/>
        </c:manualLayout>
      </c:layout>
      <c:pie3DChart>
        <c:varyColors val="1"/>
        <c:ser>
          <c:idx val="0"/>
          <c:order val="0"/>
          <c:tx>
            <c:strRef>
              <c:f>Sheet1!$B$1</c:f>
              <c:strCache>
                <c:ptCount val="1"/>
                <c:pt idx="0">
                  <c:v> 2</c:v>
                </c:pt>
              </c:strCache>
            </c:strRef>
          </c:tx>
          <c:dPt>
            <c:idx val="0"/>
            <c:bubble3D val="0"/>
            <c:extLst>
              <c:ext xmlns:c16="http://schemas.microsoft.com/office/drawing/2014/chart" uri="{C3380CC4-5D6E-409C-BE32-E72D297353CC}">
                <c16:uniqueId val="{00000000-4821-429E-9308-0B066E11D9B1}"/>
              </c:ext>
            </c:extLst>
          </c:dPt>
          <c:dPt>
            <c:idx val="1"/>
            <c:bubble3D val="0"/>
            <c:extLst>
              <c:ext xmlns:c16="http://schemas.microsoft.com/office/drawing/2014/chart" uri="{C3380CC4-5D6E-409C-BE32-E72D297353CC}">
                <c16:uniqueId val="{00000001-4821-429E-9308-0B066E11D9B1}"/>
              </c:ext>
            </c:extLst>
          </c:dPt>
          <c:cat>
            <c:strRef>
              <c:f>Sheet1!$A$2:$A$3</c:f>
              <c:strCache>
                <c:ptCount val="2"/>
                <c:pt idx="0">
                  <c:v>Top 10 Facilities</c:v>
                </c:pt>
                <c:pt idx="1">
                  <c:v>All Other Facilities</c:v>
                </c:pt>
              </c:strCache>
            </c:strRef>
          </c:cat>
          <c:val>
            <c:numRef>
              <c:f>Sheet1!$B$2:$B$3</c:f>
              <c:numCache>
                <c:formatCode>0.00%</c:formatCode>
                <c:ptCount val="2"/>
                <c:pt idx="0">
                  <c:v>0.39439999999999997</c:v>
                </c:pt>
                <c:pt idx="1">
                  <c:v>0.60560000000000003</c:v>
                </c:pt>
              </c:numCache>
            </c:numRef>
          </c:val>
          <c:extLst>
            <c:ext xmlns:c16="http://schemas.microsoft.com/office/drawing/2014/chart" uri="{C3380CC4-5D6E-409C-BE32-E72D297353CC}">
              <c16:uniqueId val="{00000002-4821-429E-9308-0B066E11D9B1}"/>
            </c:ext>
          </c:extLst>
        </c:ser>
        <c:dLbls>
          <c:showLegendKey val="0"/>
          <c:showVal val="0"/>
          <c:showCatName val="0"/>
          <c:showSerName val="0"/>
          <c:showPercent val="0"/>
          <c:showBubbleSize val="0"/>
          <c:showLeaderLines val="1"/>
        </c:dLbls>
      </c:pie3DChart>
      <c:spPr>
        <a:noFill/>
        <a:ln w="25373">
          <a:noFill/>
        </a:ln>
      </c:spPr>
    </c:plotArea>
    <c:legend>
      <c:legendPos val="r"/>
      <c:legendEntry>
        <c:idx val="0"/>
        <c:txPr>
          <a:bodyPr/>
          <a:lstStyle/>
          <a:p>
            <a:pPr>
              <a:defRPr sz="1200"/>
            </a:pPr>
            <a:endParaRPr lang="en-US"/>
          </a:p>
        </c:txPr>
      </c:legendEntry>
      <c:legendEntry>
        <c:idx val="1"/>
        <c:txPr>
          <a:bodyPr/>
          <a:lstStyle/>
          <a:p>
            <a:pPr>
              <a:defRPr sz="1200"/>
            </a:pPr>
            <a:endParaRPr lang="en-US"/>
          </a:p>
        </c:txPr>
      </c:legendEntry>
      <c:layout>
        <c:manualLayout>
          <c:xMode val="edge"/>
          <c:yMode val="edge"/>
          <c:x val="0.65626178753758202"/>
          <c:y val="5.7041155022300651E-2"/>
          <c:w val="0.28407926835673486"/>
          <c:h val="0.30287080638217617"/>
        </c:manualLayout>
      </c:layout>
      <c:overlay val="0"/>
      <c:txPr>
        <a:bodyPr/>
        <a:lstStyle/>
        <a:p>
          <a:pPr>
            <a:defRPr sz="1600"/>
          </a:pPr>
          <a:endParaRPr lang="en-US"/>
        </a:p>
      </c:txPr>
    </c:legend>
    <c:plotVisOnly val="1"/>
    <c:dispBlanksAs val="zero"/>
    <c:showDLblsOverMax val="0"/>
  </c:chart>
  <c:txPr>
    <a:bodyPr/>
    <a:lstStyle/>
    <a:p>
      <a:pPr>
        <a:defRPr sz="1795"/>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6"/>
    </mc:Choice>
    <mc:Fallback>
      <c:style val="36"/>
    </mc:Fallback>
  </mc:AlternateContent>
  <c:chart>
    <c:title>
      <c:tx>
        <c:rich>
          <a:bodyPr/>
          <a:lstStyle/>
          <a:p>
            <a:pPr>
              <a:defRPr sz="1597"/>
            </a:pPr>
            <a:r>
              <a:rPr lang="en-US" sz="1597" dirty="0"/>
              <a:t>2021 CareFirst Administrative Fees</a:t>
            </a:r>
          </a:p>
        </c:rich>
      </c:tx>
      <c:layout>
        <c:manualLayout>
          <c:xMode val="edge"/>
          <c:yMode val="edge"/>
          <c:x val="0.1229743238616912"/>
          <c:y val="4.4093243285300801E-2"/>
        </c:manualLayout>
      </c:layout>
      <c:overlay val="0"/>
    </c:title>
    <c:autoTitleDeleted val="0"/>
    <c:plotArea>
      <c:layout/>
      <c:pieChart>
        <c:varyColors val="1"/>
        <c:ser>
          <c:idx val="0"/>
          <c:order val="0"/>
          <c:tx>
            <c:strRef>
              <c:f>Sheet1!$B$1</c:f>
              <c:strCache>
                <c:ptCount val="1"/>
                <c:pt idx="0">
                  <c:v>Admin Fees</c:v>
                </c:pt>
              </c:strCache>
            </c:strRef>
          </c:tx>
          <c:dPt>
            <c:idx val="0"/>
            <c:bubble3D val="0"/>
            <c:extLst>
              <c:ext xmlns:c16="http://schemas.microsoft.com/office/drawing/2014/chart" uri="{C3380CC4-5D6E-409C-BE32-E72D297353CC}">
                <c16:uniqueId val="{00000000-F065-4CA2-845C-86BFEC7C6F3F}"/>
              </c:ext>
            </c:extLst>
          </c:dPt>
          <c:dPt>
            <c:idx val="1"/>
            <c:bubble3D val="0"/>
            <c:extLst>
              <c:ext xmlns:c16="http://schemas.microsoft.com/office/drawing/2014/chart" uri="{C3380CC4-5D6E-409C-BE32-E72D297353CC}">
                <c16:uniqueId val="{00000001-F065-4CA2-845C-86BFEC7C6F3F}"/>
              </c:ext>
            </c:extLst>
          </c:dPt>
          <c:cat>
            <c:strRef>
              <c:f>Sheet1!$A$2:$A$3</c:f>
              <c:strCache>
                <c:ptCount val="2"/>
                <c:pt idx="0">
                  <c:v>NetLease*</c:v>
                </c:pt>
                <c:pt idx="1">
                  <c:v>FlexLink**</c:v>
                </c:pt>
              </c:strCache>
            </c:strRef>
          </c:cat>
          <c:val>
            <c:numRef>
              <c:f>Sheet1!$B$2:$B$3</c:f>
              <c:numCache>
                <c:formatCode>0.00%</c:formatCode>
                <c:ptCount val="2"/>
                <c:pt idx="0">
                  <c:v>0.40539999999999998</c:v>
                </c:pt>
                <c:pt idx="1">
                  <c:v>0.59460000000000002</c:v>
                </c:pt>
              </c:numCache>
            </c:numRef>
          </c:val>
          <c:extLst>
            <c:ext xmlns:c16="http://schemas.microsoft.com/office/drawing/2014/chart" uri="{C3380CC4-5D6E-409C-BE32-E72D297353CC}">
              <c16:uniqueId val="{00000002-F065-4CA2-845C-86BFEC7C6F3F}"/>
            </c:ext>
          </c:extLst>
        </c:ser>
        <c:dLbls>
          <c:showLegendKey val="0"/>
          <c:showVal val="0"/>
          <c:showCatName val="0"/>
          <c:showSerName val="0"/>
          <c:showPercent val="0"/>
          <c:showBubbleSize val="0"/>
          <c:showLeaderLines val="1"/>
        </c:dLbls>
        <c:firstSliceAng val="0"/>
      </c:pieChart>
      <c:spPr>
        <a:noFill/>
        <a:ln w="25373">
          <a:noFill/>
        </a:ln>
      </c:spPr>
    </c:plotArea>
    <c:legend>
      <c:legendPos val="r"/>
      <c:layout>
        <c:manualLayout>
          <c:xMode val="edge"/>
          <c:yMode val="edge"/>
          <c:x val="0.5846921708541033"/>
          <c:y val="0.27711717060501773"/>
          <c:w val="0.38655460458747004"/>
          <c:h val="0.21218965663552813"/>
        </c:manualLayout>
      </c:layout>
      <c:overlay val="0"/>
      <c:txPr>
        <a:bodyPr/>
        <a:lstStyle/>
        <a:p>
          <a:pPr>
            <a:defRPr sz="1299"/>
          </a:pPr>
          <a:endParaRPr lang="en-US"/>
        </a:p>
      </c:txPr>
    </c:legend>
    <c:plotVisOnly val="1"/>
    <c:dispBlanksAs val="zero"/>
    <c:showDLblsOverMax val="0"/>
  </c:chart>
  <c:txPr>
    <a:bodyPr/>
    <a:lstStyle/>
    <a:p>
      <a:pPr>
        <a:defRPr sz="1798"/>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6"/>
    </mc:Choice>
    <mc:Fallback>
      <c:style val="36"/>
    </mc:Fallback>
  </mc:AlternateContent>
  <c:chart>
    <c:title>
      <c:tx>
        <c:rich>
          <a:bodyPr/>
          <a:lstStyle/>
          <a:p>
            <a:pPr>
              <a:defRPr sz="1597"/>
            </a:pPr>
            <a:r>
              <a:rPr lang="en-US" sz="1597" dirty="0"/>
              <a:t>2020 CareFirst Administrative Fees</a:t>
            </a:r>
          </a:p>
        </c:rich>
      </c:tx>
      <c:layout>
        <c:manualLayout>
          <c:xMode val="edge"/>
          <c:yMode val="edge"/>
          <c:x val="0.1229743238616912"/>
          <c:y val="4.4093243285300801E-2"/>
        </c:manualLayout>
      </c:layout>
      <c:overlay val="0"/>
    </c:title>
    <c:autoTitleDeleted val="0"/>
    <c:plotArea>
      <c:layout/>
      <c:pieChart>
        <c:varyColors val="1"/>
        <c:ser>
          <c:idx val="0"/>
          <c:order val="0"/>
          <c:tx>
            <c:strRef>
              <c:f>Sheet1!$B$1</c:f>
              <c:strCache>
                <c:ptCount val="1"/>
                <c:pt idx="0">
                  <c:v>Admin Fees</c:v>
                </c:pt>
              </c:strCache>
            </c:strRef>
          </c:tx>
          <c:dPt>
            <c:idx val="0"/>
            <c:bubble3D val="0"/>
            <c:extLst>
              <c:ext xmlns:c16="http://schemas.microsoft.com/office/drawing/2014/chart" uri="{C3380CC4-5D6E-409C-BE32-E72D297353CC}">
                <c16:uniqueId val="{00000000-0FF4-4279-82DC-F73A77451D3D}"/>
              </c:ext>
            </c:extLst>
          </c:dPt>
          <c:dPt>
            <c:idx val="1"/>
            <c:bubble3D val="0"/>
            <c:extLst>
              <c:ext xmlns:c16="http://schemas.microsoft.com/office/drawing/2014/chart" uri="{C3380CC4-5D6E-409C-BE32-E72D297353CC}">
                <c16:uniqueId val="{00000001-0FF4-4279-82DC-F73A77451D3D}"/>
              </c:ext>
            </c:extLst>
          </c:dPt>
          <c:cat>
            <c:strRef>
              <c:f>Sheet1!$A$2:$A$3</c:f>
              <c:strCache>
                <c:ptCount val="2"/>
                <c:pt idx="0">
                  <c:v>NetLease*</c:v>
                </c:pt>
                <c:pt idx="1">
                  <c:v>FlexLink**</c:v>
                </c:pt>
              </c:strCache>
            </c:strRef>
          </c:cat>
          <c:val>
            <c:numRef>
              <c:f>Sheet1!$B$2:$B$3</c:f>
              <c:numCache>
                <c:formatCode>0.00%</c:formatCode>
                <c:ptCount val="2"/>
                <c:pt idx="0">
                  <c:v>0.40989999999999999</c:v>
                </c:pt>
                <c:pt idx="1">
                  <c:v>0.59009999999999996</c:v>
                </c:pt>
              </c:numCache>
            </c:numRef>
          </c:val>
          <c:extLst>
            <c:ext xmlns:c16="http://schemas.microsoft.com/office/drawing/2014/chart" uri="{C3380CC4-5D6E-409C-BE32-E72D297353CC}">
              <c16:uniqueId val="{00000002-0FF4-4279-82DC-F73A77451D3D}"/>
            </c:ext>
          </c:extLst>
        </c:ser>
        <c:dLbls>
          <c:showLegendKey val="0"/>
          <c:showVal val="0"/>
          <c:showCatName val="0"/>
          <c:showSerName val="0"/>
          <c:showPercent val="0"/>
          <c:showBubbleSize val="0"/>
          <c:showLeaderLines val="1"/>
        </c:dLbls>
        <c:firstSliceAng val="0"/>
      </c:pieChart>
      <c:spPr>
        <a:noFill/>
        <a:ln w="25373">
          <a:noFill/>
        </a:ln>
      </c:spPr>
    </c:plotArea>
    <c:legend>
      <c:legendPos val="r"/>
      <c:layout>
        <c:manualLayout>
          <c:xMode val="edge"/>
          <c:yMode val="edge"/>
          <c:x val="0.5846921708541033"/>
          <c:y val="0.27711717060501773"/>
          <c:w val="0.38655460458747004"/>
          <c:h val="0.21218965663552813"/>
        </c:manualLayout>
      </c:layout>
      <c:overlay val="0"/>
      <c:txPr>
        <a:bodyPr/>
        <a:lstStyle/>
        <a:p>
          <a:pPr>
            <a:defRPr sz="1299"/>
          </a:pPr>
          <a:endParaRPr lang="en-US"/>
        </a:p>
      </c:txPr>
    </c:legend>
    <c:plotVisOnly val="1"/>
    <c:dispBlanksAs val="zero"/>
    <c:showDLblsOverMax val="0"/>
  </c:chart>
  <c:txPr>
    <a:bodyPr/>
    <a:lstStyle/>
    <a:p>
      <a:pPr>
        <a:defRPr sz="1798"/>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6"/>
    </mc:Choice>
    <mc:Fallback>
      <c:style val="36"/>
    </mc:Fallback>
  </mc:AlternateContent>
  <c:chart>
    <c:title>
      <c:tx>
        <c:rich>
          <a:bodyPr/>
          <a:lstStyle/>
          <a:p>
            <a:pPr>
              <a:defRPr sz="1597"/>
            </a:pPr>
            <a:r>
              <a:rPr lang="en-US" sz="1597" dirty="0"/>
              <a:t>2021 Enrollment</a:t>
            </a:r>
          </a:p>
        </c:rich>
      </c:tx>
      <c:layout>
        <c:manualLayout>
          <c:xMode val="edge"/>
          <c:yMode val="edge"/>
          <c:x val="0.26915575170647738"/>
          <c:y val="4.4093114850147698E-2"/>
        </c:manualLayout>
      </c:layout>
      <c:overlay val="0"/>
    </c:title>
    <c:autoTitleDeleted val="0"/>
    <c:plotArea>
      <c:layout/>
      <c:pieChart>
        <c:varyColors val="1"/>
        <c:ser>
          <c:idx val="0"/>
          <c:order val="0"/>
          <c:tx>
            <c:strRef>
              <c:f>Sheet1!$B$1</c:f>
              <c:strCache>
                <c:ptCount val="1"/>
                <c:pt idx="0">
                  <c:v>Admin Fees</c:v>
                </c:pt>
              </c:strCache>
            </c:strRef>
          </c:tx>
          <c:dPt>
            <c:idx val="0"/>
            <c:bubble3D val="0"/>
            <c:extLst>
              <c:ext xmlns:c16="http://schemas.microsoft.com/office/drawing/2014/chart" uri="{C3380CC4-5D6E-409C-BE32-E72D297353CC}">
                <c16:uniqueId val="{00000000-B633-402D-B169-8980FD2296AD}"/>
              </c:ext>
            </c:extLst>
          </c:dPt>
          <c:dPt>
            <c:idx val="1"/>
            <c:bubble3D val="0"/>
            <c:extLst>
              <c:ext xmlns:c16="http://schemas.microsoft.com/office/drawing/2014/chart" uri="{C3380CC4-5D6E-409C-BE32-E72D297353CC}">
                <c16:uniqueId val="{00000001-B633-402D-B169-8980FD2296AD}"/>
              </c:ext>
            </c:extLst>
          </c:dPt>
          <c:cat>
            <c:strRef>
              <c:f>Sheet1!$A$2:$A$3</c:f>
              <c:strCache>
                <c:ptCount val="2"/>
                <c:pt idx="0">
                  <c:v>NetLease*</c:v>
                </c:pt>
                <c:pt idx="1">
                  <c:v>FlexLink**</c:v>
                </c:pt>
              </c:strCache>
            </c:strRef>
          </c:cat>
          <c:val>
            <c:numRef>
              <c:f>Sheet1!$B$2:$B$3</c:f>
              <c:numCache>
                <c:formatCode>0.00%</c:formatCode>
                <c:ptCount val="2"/>
                <c:pt idx="0">
                  <c:v>0.77500000000000002</c:v>
                </c:pt>
                <c:pt idx="1">
                  <c:v>0.22500000000000001</c:v>
                </c:pt>
              </c:numCache>
            </c:numRef>
          </c:val>
          <c:extLst>
            <c:ext xmlns:c16="http://schemas.microsoft.com/office/drawing/2014/chart" uri="{C3380CC4-5D6E-409C-BE32-E72D297353CC}">
              <c16:uniqueId val="{00000002-B633-402D-B169-8980FD2296AD}"/>
            </c:ext>
          </c:extLst>
        </c:ser>
        <c:dLbls>
          <c:showLegendKey val="0"/>
          <c:showVal val="0"/>
          <c:showCatName val="0"/>
          <c:showSerName val="0"/>
          <c:showPercent val="0"/>
          <c:showBubbleSize val="0"/>
          <c:showLeaderLines val="1"/>
        </c:dLbls>
        <c:firstSliceAng val="0"/>
      </c:pieChart>
      <c:spPr>
        <a:noFill/>
        <a:ln w="25373">
          <a:noFill/>
        </a:ln>
      </c:spPr>
    </c:plotArea>
    <c:legend>
      <c:legendPos val="r"/>
      <c:layout>
        <c:manualLayout>
          <c:xMode val="edge"/>
          <c:yMode val="edge"/>
          <c:x val="0.57773115173898038"/>
          <c:y val="0.25015091330496414"/>
          <c:w val="0.38655460458747004"/>
          <c:h val="0.21218965663552813"/>
        </c:manualLayout>
      </c:layout>
      <c:overlay val="0"/>
      <c:txPr>
        <a:bodyPr/>
        <a:lstStyle/>
        <a:p>
          <a:pPr>
            <a:defRPr sz="1299"/>
          </a:pPr>
          <a:endParaRPr lang="en-US"/>
        </a:p>
      </c:txPr>
    </c:legend>
    <c:plotVisOnly val="1"/>
    <c:dispBlanksAs val="zero"/>
    <c:showDLblsOverMax val="0"/>
  </c:chart>
  <c:txPr>
    <a:bodyPr/>
    <a:lstStyle/>
    <a:p>
      <a:pPr>
        <a:defRPr sz="1798"/>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6"/>
    </mc:Choice>
    <mc:Fallback>
      <c:style val="36"/>
    </mc:Fallback>
  </mc:AlternateContent>
  <c:chart>
    <c:title>
      <c:tx>
        <c:rich>
          <a:bodyPr/>
          <a:lstStyle/>
          <a:p>
            <a:pPr>
              <a:defRPr sz="1597"/>
            </a:pPr>
            <a:r>
              <a:rPr lang="en-US" sz="1597" dirty="0"/>
              <a:t>2020 Enrollment</a:t>
            </a:r>
          </a:p>
        </c:rich>
      </c:tx>
      <c:layout>
        <c:manualLayout>
          <c:xMode val="edge"/>
          <c:yMode val="edge"/>
          <c:x val="0.26915575170647738"/>
          <c:y val="4.4093112702640755E-2"/>
        </c:manualLayout>
      </c:layout>
      <c:overlay val="0"/>
    </c:title>
    <c:autoTitleDeleted val="0"/>
    <c:plotArea>
      <c:layout/>
      <c:pieChart>
        <c:varyColors val="1"/>
        <c:ser>
          <c:idx val="0"/>
          <c:order val="0"/>
          <c:tx>
            <c:strRef>
              <c:f>Sheet1!$B$1</c:f>
              <c:strCache>
                <c:ptCount val="1"/>
                <c:pt idx="0">
                  <c:v>Admin Fees</c:v>
                </c:pt>
              </c:strCache>
            </c:strRef>
          </c:tx>
          <c:dPt>
            <c:idx val="0"/>
            <c:bubble3D val="0"/>
            <c:extLst>
              <c:ext xmlns:c16="http://schemas.microsoft.com/office/drawing/2014/chart" uri="{C3380CC4-5D6E-409C-BE32-E72D297353CC}">
                <c16:uniqueId val="{00000000-E0D1-45DE-9FE8-0C9CAFC162F1}"/>
              </c:ext>
            </c:extLst>
          </c:dPt>
          <c:dPt>
            <c:idx val="1"/>
            <c:bubble3D val="0"/>
            <c:extLst>
              <c:ext xmlns:c16="http://schemas.microsoft.com/office/drawing/2014/chart" uri="{C3380CC4-5D6E-409C-BE32-E72D297353CC}">
                <c16:uniqueId val="{00000001-E0D1-45DE-9FE8-0C9CAFC162F1}"/>
              </c:ext>
            </c:extLst>
          </c:dPt>
          <c:cat>
            <c:strRef>
              <c:f>Sheet1!$A$2:$A$3</c:f>
              <c:strCache>
                <c:ptCount val="2"/>
                <c:pt idx="0">
                  <c:v>NetLease*</c:v>
                </c:pt>
                <c:pt idx="1">
                  <c:v>FlexLink**</c:v>
                </c:pt>
              </c:strCache>
            </c:strRef>
          </c:cat>
          <c:val>
            <c:numRef>
              <c:f>Sheet1!$B$2:$B$3</c:f>
              <c:numCache>
                <c:formatCode>0.00%</c:formatCode>
                <c:ptCount val="2"/>
                <c:pt idx="0">
                  <c:v>0.77839999999999998</c:v>
                </c:pt>
                <c:pt idx="1">
                  <c:v>0.22159999999999999</c:v>
                </c:pt>
              </c:numCache>
            </c:numRef>
          </c:val>
          <c:extLst>
            <c:ext xmlns:c16="http://schemas.microsoft.com/office/drawing/2014/chart" uri="{C3380CC4-5D6E-409C-BE32-E72D297353CC}">
              <c16:uniqueId val="{00000002-E0D1-45DE-9FE8-0C9CAFC162F1}"/>
            </c:ext>
          </c:extLst>
        </c:ser>
        <c:dLbls>
          <c:showLegendKey val="0"/>
          <c:showVal val="0"/>
          <c:showCatName val="0"/>
          <c:showSerName val="0"/>
          <c:showPercent val="0"/>
          <c:showBubbleSize val="0"/>
          <c:showLeaderLines val="1"/>
        </c:dLbls>
        <c:firstSliceAng val="0"/>
      </c:pieChart>
      <c:spPr>
        <a:noFill/>
        <a:ln w="25373">
          <a:noFill/>
        </a:ln>
      </c:spPr>
    </c:plotArea>
    <c:legend>
      <c:legendPos val="r"/>
      <c:layout>
        <c:manualLayout>
          <c:xMode val="edge"/>
          <c:yMode val="edge"/>
          <c:x val="0.57773115173898038"/>
          <c:y val="0.25015091330496414"/>
          <c:w val="0.38655460458747004"/>
          <c:h val="0.21218965663552813"/>
        </c:manualLayout>
      </c:layout>
      <c:overlay val="0"/>
      <c:txPr>
        <a:bodyPr/>
        <a:lstStyle/>
        <a:p>
          <a:pPr>
            <a:defRPr sz="1299"/>
          </a:pPr>
          <a:endParaRPr lang="en-US"/>
        </a:p>
      </c:txPr>
    </c:legend>
    <c:plotVisOnly val="1"/>
    <c:dispBlanksAs val="zero"/>
    <c:showDLblsOverMax val="0"/>
  </c:chart>
  <c:txPr>
    <a:bodyPr/>
    <a:lstStyle/>
    <a:p>
      <a:pPr>
        <a:defRPr sz="1798"/>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0.69077</cdr:x>
      <cdr:y>0.54391</cdr:y>
    </cdr:from>
    <cdr:to>
      <cdr:x>0.80373</cdr:x>
      <cdr:y>0.94509</cdr:y>
    </cdr:to>
    <cdr:sp macro="" textlink="">
      <cdr:nvSpPr>
        <cdr:cNvPr id="3" name="TextBox 2"/>
        <cdr:cNvSpPr txBox="1"/>
      </cdr:nvSpPr>
      <cdr:spPr>
        <a:xfrm xmlns:a="http://schemas.openxmlformats.org/drawingml/2006/main">
          <a:off x="5486210" y="1222065"/>
          <a:ext cx="897152" cy="90137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highlight>
                <a:srgbClr val="FFFFFF"/>
              </a:highlight>
              <a:latin typeface="Calibri" pitchFamily="34" charset="0"/>
            </a:rPr>
            <a:t>*Top 10 Provider Specialties represent</a:t>
          </a:r>
        </a:p>
        <a:p xmlns:a="http://schemas.openxmlformats.org/drawingml/2006/main">
          <a:r>
            <a:rPr lang="en-US" dirty="0">
              <a:highlight>
                <a:srgbClr val="FFFFFF"/>
              </a:highlight>
              <a:latin typeface="Calibri" pitchFamily="34" charset="0"/>
            </a:rPr>
            <a:t>  53.99%</a:t>
          </a:r>
          <a:r>
            <a:rPr lang="en-US" sz="1100" dirty="0">
              <a:solidFill>
                <a:srgbClr val="FF0000"/>
              </a:solidFill>
              <a:highlight>
                <a:srgbClr val="FFFFFF"/>
              </a:highlight>
              <a:latin typeface="Calibri" pitchFamily="34" charset="0"/>
            </a:rPr>
            <a:t> </a:t>
          </a:r>
          <a:r>
            <a:rPr lang="en-US" dirty="0">
              <a:highlight>
                <a:srgbClr val="FFFFFF"/>
              </a:highlight>
              <a:latin typeface="Calibri" pitchFamily="34" charset="0"/>
            </a:rPr>
            <a:t>of all Provider Billed Charges</a:t>
          </a:r>
        </a:p>
        <a:p xmlns:a="http://schemas.openxmlformats.org/drawingml/2006/main">
          <a:r>
            <a:rPr lang="en-US" sz="1100" dirty="0">
              <a:highlight>
                <a:srgbClr val="FFFFFF"/>
              </a:highlight>
              <a:latin typeface="Calibri" pitchFamily="34" charset="0"/>
            </a:rPr>
            <a:t>*All Other Provider Specialties represent </a:t>
          </a:r>
        </a:p>
        <a:p xmlns:a="http://schemas.openxmlformats.org/drawingml/2006/main">
          <a:r>
            <a:rPr lang="en-US" dirty="0">
              <a:highlight>
                <a:srgbClr val="FFFFFF"/>
              </a:highlight>
              <a:latin typeface="Calibri" pitchFamily="34" charset="0"/>
            </a:rPr>
            <a:t>  </a:t>
          </a:r>
          <a:r>
            <a:rPr lang="en-US" sz="1100" dirty="0">
              <a:highlight>
                <a:srgbClr val="FFFFFF"/>
              </a:highlight>
              <a:latin typeface="Calibri" pitchFamily="34" charset="0"/>
            </a:rPr>
            <a:t>46.01% </a:t>
          </a:r>
          <a:r>
            <a:rPr lang="en-US" dirty="0">
              <a:highlight>
                <a:srgbClr val="FFFFFF"/>
              </a:highlight>
              <a:latin typeface="Calibri" pitchFamily="34" charset="0"/>
            </a:rPr>
            <a:t>of all Provider Billed Charges</a:t>
          </a:r>
          <a:endParaRPr lang="en-US" sz="1100" dirty="0">
            <a:highlight>
              <a:srgbClr val="FFFFFF"/>
            </a:highlight>
            <a:latin typeface="Calibri"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0.69129</cdr:x>
      <cdr:y>0.4924</cdr:y>
    </cdr:from>
    <cdr:to>
      <cdr:x>0.80424</cdr:x>
      <cdr:y>0.84115</cdr:y>
    </cdr:to>
    <cdr:sp macro="" textlink="">
      <cdr:nvSpPr>
        <cdr:cNvPr id="3" name="TextBox 2"/>
        <cdr:cNvSpPr txBox="1"/>
      </cdr:nvSpPr>
      <cdr:spPr>
        <a:xfrm xmlns:a="http://schemas.openxmlformats.org/drawingml/2006/main">
          <a:off x="5444872" y="1108309"/>
          <a:ext cx="889643" cy="7849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dirty="0">
              <a:highlight>
                <a:srgbClr val="FFFFFF"/>
              </a:highlight>
              <a:latin typeface="Calibri" pitchFamily="34" charset="0"/>
            </a:rPr>
            <a:t>*Top 10 Provider Specialties represent</a:t>
          </a:r>
        </a:p>
        <a:p xmlns:a="http://schemas.openxmlformats.org/drawingml/2006/main">
          <a:r>
            <a:rPr lang="en-US" dirty="0">
              <a:highlight>
                <a:srgbClr val="FFFFFF"/>
              </a:highlight>
              <a:latin typeface="Calibri" pitchFamily="34" charset="0"/>
            </a:rPr>
            <a:t>  52.65%</a:t>
          </a:r>
          <a:r>
            <a:rPr lang="en-US" dirty="0">
              <a:solidFill>
                <a:srgbClr val="FF0000"/>
              </a:solidFill>
              <a:highlight>
                <a:srgbClr val="FFFFFF"/>
              </a:highlight>
              <a:latin typeface="Calibri" pitchFamily="34" charset="0"/>
            </a:rPr>
            <a:t> </a:t>
          </a:r>
          <a:r>
            <a:rPr lang="en-US" dirty="0">
              <a:highlight>
                <a:srgbClr val="FFFFFF"/>
              </a:highlight>
              <a:latin typeface="Calibri" pitchFamily="34" charset="0"/>
            </a:rPr>
            <a:t>of all Provider Billed Charges</a:t>
          </a:r>
        </a:p>
        <a:p xmlns:a="http://schemas.openxmlformats.org/drawingml/2006/main">
          <a:r>
            <a:rPr lang="en-US" dirty="0">
              <a:highlight>
                <a:srgbClr val="FFFFFF"/>
              </a:highlight>
              <a:latin typeface="Calibri" pitchFamily="34" charset="0"/>
            </a:rPr>
            <a:t>*All Other Provider Specialties represent </a:t>
          </a:r>
        </a:p>
        <a:p xmlns:a="http://schemas.openxmlformats.org/drawingml/2006/main">
          <a:r>
            <a:rPr lang="en-US" dirty="0">
              <a:highlight>
                <a:srgbClr val="FFFFFF"/>
              </a:highlight>
              <a:latin typeface="Calibri" pitchFamily="34" charset="0"/>
            </a:rPr>
            <a:t>  47.35% of all Provider Billed Charges</a:t>
          </a:r>
        </a:p>
      </cdr:txBody>
    </cdr:sp>
  </cdr:relSizeAnchor>
</c:userShapes>
</file>

<file path=ppt/drawings/drawing3.xml><?xml version="1.0" encoding="utf-8"?>
<c:userShapes xmlns:c="http://schemas.openxmlformats.org/drawingml/2006/chart">
  <cdr:relSizeAnchor xmlns:cdr="http://schemas.openxmlformats.org/drawingml/2006/chartDrawing">
    <cdr:from>
      <cdr:x>0.69077</cdr:x>
      <cdr:y>0.54391</cdr:y>
    </cdr:from>
    <cdr:to>
      <cdr:x>0.80373</cdr:x>
      <cdr:y>0.94509</cdr:y>
    </cdr:to>
    <cdr:sp macro="" textlink="">
      <cdr:nvSpPr>
        <cdr:cNvPr id="3" name="TextBox 2"/>
        <cdr:cNvSpPr txBox="1"/>
      </cdr:nvSpPr>
      <cdr:spPr>
        <a:xfrm xmlns:a="http://schemas.openxmlformats.org/drawingml/2006/main">
          <a:off x="5486210" y="1222065"/>
          <a:ext cx="897152" cy="90137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100" dirty="0">
              <a:highlight>
                <a:srgbClr val="FFFFFF"/>
              </a:highlight>
              <a:latin typeface="Calibri" pitchFamily="34" charset="0"/>
            </a:rPr>
            <a:t>*Top 10 Facilities represent</a:t>
          </a:r>
        </a:p>
        <a:p xmlns:a="http://schemas.openxmlformats.org/drawingml/2006/main">
          <a:r>
            <a:rPr lang="en-US" dirty="0">
              <a:highlight>
                <a:srgbClr val="FFFFFF"/>
              </a:highlight>
              <a:latin typeface="Calibri" pitchFamily="34" charset="0"/>
            </a:rPr>
            <a:t>  47.42</a:t>
          </a:r>
          <a:r>
            <a:rPr lang="en-US" sz="1100" dirty="0">
              <a:highlight>
                <a:srgbClr val="FFFFFF"/>
              </a:highlight>
              <a:latin typeface="Calibri" pitchFamily="34" charset="0"/>
            </a:rPr>
            <a:t>% </a:t>
          </a:r>
          <a:r>
            <a:rPr lang="en-US" dirty="0">
              <a:highlight>
                <a:srgbClr val="FFFFFF"/>
              </a:highlight>
              <a:latin typeface="Calibri" pitchFamily="34" charset="0"/>
            </a:rPr>
            <a:t>of all Facility Billed Charges</a:t>
          </a:r>
        </a:p>
        <a:p xmlns:a="http://schemas.openxmlformats.org/drawingml/2006/main">
          <a:r>
            <a:rPr lang="en-US" sz="1100" dirty="0">
              <a:highlight>
                <a:srgbClr val="FFFFFF"/>
              </a:highlight>
              <a:latin typeface="Calibri" pitchFamily="34" charset="0"/>
            </a:rPr>
            <a:t>*All Other Facilities represent </a:t>
          </a:r>
        </a:p>
        <a:p xmlns:a="http://schemas.openxmlformats.org/drawingml/2006/main">
          <a:r>
            <a:rPr lang="en-US" dirty="0">
              <a:highlight>
                <a:srgbClr val="FFFFFF"/>
              </a:highlight>
              <a:latin typeface="Calibri" pitchFamily="34" charset="0"/>
            </a:rPr>
            <a:t>  52.58</a:t>
          </a:r>
          <a:r>
            <a:rPr lang="en-US" sz="1100" dirty="0">
              <a:highlight>
                <a:srgbClr val="FFFFFF"/>
              </a:highlight>
              <a:latin typeface="Calibri" pitchFamily="34" charset="0"/>
            </a:rPr>
            <a:t>% </a:t>
          </a:r>
          <a:r>
            <a:rPr lang="en-US" dirty="0">
              <a:highlight>
                <a:srgbClr val="FFFFFF"/>
              </a:highlight>
              <a:latin typeface="Calibri" pitchFamily="34" charset="0"/>
            </a:rPr>
            <a:t>of all Provider Billed Charges</a:t>
          </a:r>
          <a:endParaRPr lang="en-US" sz="1100" dirty="0">
            <a:highlight>
              <a:srgbClr val="FFFFFF"/>
            </a:highlight>
            <a:latin typeface="Calibri"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0.69129</cdr:x>
      <cdr:y>0.4924</cdr:y>
    </cdr:from>
    <cdr:to>
      <cdr:x>0.80424</cdr:x>
      <cdr:y>0.84115</cdr:y>
    </cdr:to>
    <cdr:sp macro="" textlink="">
      <cdr:nvSpPr>
        <cdr:cNvPr id="3" name="TextBox 2"/>
        <cdr:cNvSpPr txBox="1"/>
      </cdr:nvSpPr>
      <cdr:spPr>
        <a:xfrm xmlns:a="http://schemas.openxmlformats.org/drawingml/2006/main">
          <a:off x="5444872" y="1108309"/>
          <a:ext cx="889643" cy="7849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dirty="0">
              <a:highlight>
                <a:srgbClr val="FFFFFF"/>
              </a:highlight>
              <a:latin typeface="Calibri" pitchFamily="34" charset="0"/>
            </a:rPr>
            <a:t>*Top 10 Facilities represent</a:t>
          </a:r>
        </a:p>
        <a:p xmlns:a="http://schemas.openxmlformats.org/drawingml/2006/main">
          <a:r>
            <a:rPr lang="en-US" dirty="0">
              <a:highlight>
                <a:srgbClr val="FFFFFF"/>
              </a:highlight>
              <a:latin typeface="Calibri" pitchFamily="34" charset="0"/>
            </a:rPr>
            <a:t>  44.22% of all Facility Billed Charges</a:t>
          </a:r>
        </a:p>
        <a:p xmlns:a="http://schemas.openxmlformats.org/drawingml/2006/main">
          <a:r>
            <a:rPr lang="en-US" dirty="0">
              <a:highlight>
                <a:srgbClr val="FFFFFF"/>
              </a:highlight>
              <a:latin typeface="Calibri" pitchFamily="34" charset="0"/>
            </a:rPr>
            <a:t>*All Other Facilities represent </a:t>
          </a:r>
        </a:p>
        <a:p xmlns:a="http://schemas.openxmlformats.org/drawingml/2006/main">
          <a:r>
            <a:rPr lang="en-US" dirty="0">
              <a:highlight>
                <a:srgbClr val="FFFFFF"/>
              </a:highlight>
              <a:latin typeface="Calibri" pitchFamily="34" charset="0"/>
            </a:rPr>
            <a:t>55.78% of all Provider Billed Charges</a:t>
          </a:r>
        </a:p>
      </cdr:txBody>
    </cdr:sp>
  </cdr:relSizeAnchor>
</c:userShapes>
</file>

<file path=ppt/drawings/drawing5.xml><?xml version="1.0" encoding="utf-8"?>
<c:userShapes xmlns:c="http://schemas.openxmlformats.org/drawingml/2006/chart">
  <cdr:relSizeAnchor xmlns:cdr="http://schemas.openxmlformats.org/drawingml/2006/chartDrawing">
    <cdr:from>
      <cdr:x>0.5173</cdr:x>
      <cdr:y>0.71391</cdr:y>
    </cdr:from>
    <cdr:to>
      <cdr:x>0.99224</cdr:x>
      <cdr:y>1</cdr:y>
    </cdr:to>
    <cdr:sp macro="" textlink="">
      <cdr:nvSpPr>
        <cdr:cNvPr id="2" name="TextBox 1"/>
        <cdr:cNvSpPr txBox="1"/>
      </cdr:nvSpPr>
      <cdr:spPr>
        <a:xfrm xmlns:a="http://schemas.openxmlformats.org/drawingml/2006/main">
          <a:off x="1887582" y="1436915"/>
          <a:ext cx="1733006" cy="5758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0.61754</cdr:x>
      <cdr:y>0.54569</cdr:y>
    </cdr:from>
    <cdr:to>
      <cdr:x>0.86814</cdr:x>
      <cdr:y>1</cdr:y>
    </cdr:to>
    <cdr:sp macro="" textlink="">
      <cdr:nvSpPr>
        <cdr:cNvPr id="3" name="TextBox 2"/>
        <cdr:cNvSpPr txBox="1"/>
      </cdr:nvSpPr>
      <cdr:spPr>
        <a:xfrm xmlns:a="http://schemas.openxmlformats.org/drawingml/2006/main">
          <a:off x="2253342" y="1477942"/>
          <a:ext cx="914400" cy="12304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dirty="0">
              <a:highlight>
                <a:srgbClr val="FFFFFF"/>
              </a:highlight>
            </a:rPr>
            <a:t>*NetLease Admin Fees </a:t>
          </a:r>
        </a:p>
        <a:p xmlns:a="http://schemas.openxmlformats.org/drawingml/2006/main">
          <a:r>
            <a:rPr lang="en-US" sz="800" dirty="0">
              <a:highlight>
                <a:srgbClr val="FFFFFF"/>
              </a:highlight>
            </a:rPr>
            <a:t>Represented 40.54% of</a:t>
          </a:r>
        </a:p>
        <a:p xmlns:a="http://schemas.openxmlformats.org/drawingml/2006/main">
          <a:r>
            <a:rPr lang="en-US" sz="800" dirty="0">
              <a:highlight>
                <a:srgbClr val="FFFFFF"/>
              </a:highlight>
            </a:rPr>
            <a:t>Total CareFirst Admin </a:t>
          </a:r>
        </a:p>
        <a:p xmlns:a="http://schemas.openxmlformats.org/drawingml/2006/main">
          <a:r>
            <a:rPr lang="en-US" sz="800" dirty="0">
              <a:highlight>
                <a:srgbClr val="FFFFFF"/>
              </a:highlight>
            </a:rPr>
            <a:t>Fees.</a:t>
          </a:r>
        </a:p>
        <a:p xmlns:a="http://schemas.openxmlformats.org/drawingml/2006/main">
          <a:endParaRPr lang="en-US" sz="800" dirty="0">
            <a:highlight>
              <a:srgbClr val="FFFFFF"/>
            </a:highlight>
          </a:endParaRPr>
        </a:p>
        <a:p xmlns:a="http://schemas.openxmlformats.org/drawingml/2006/main">
          <a:r>
            <a:rPr lang="en-US" sz="800" dirty="0">
              <a:highlight>
                <a:srgbClr val="FFFFFF"/>
              </a:highlight>
            </a:rPr>
            <a:t>**FlexLink Admin Fees</a:t>
          </a:r>
        </a:p>
        <a:p xmlns:a="http://schemas.openxmlformats.org/drawingml/2006/main">
          <a:r>
            <a:rPr lang="en-US" sz="800" dirty="0">
              <a:highlight>
                <a:srgbClr val="FFFFFF"/>
              </a:highlight>
            </a:rPr>
            <a:t>Represented 59.46% of </a:t>
          </a:r>
        </a:p>
        <a:p xmlns:a="http://schemas.openxmlformats.org/drawingml/2006/main">
          <a:r>
            <a:rPr lang="en-US" sz="800" dirty="0">
              <a:highlight>
                <a:srgbClr val="FFFFFF"/>
              </a:highlight>
            </a:rPr>
            <a:t>Total CareFirst Admin Fees</a:t>
          </a:r>
          <a:r>
            <a:rPr lang="en-US" sz="800" dirty="0"/>
            <a:t>.</a:t>
          </a:r>
        </a:p>
      </cdr:txBody>
    </cdr:sp>
  </cdr:relSizeAnchor>
</c:userShapes>
</file>

<file path=ppt/drawings/drawing6.xml><?xml version="1.0" encoding="utf-8"?>
<c:userShapes xmlns:c="http://schemas.openxmlformats.org/drawingml/2006/chart">
  <cdr:relSizeAnchor xmlns:cdr="http://schemas.openxmlformats.org/drawingml/2006/chartDrawing">
    <cdr:from>
      <cdr:x>0.5173</cdr:x>
      <cdr:y>0.71391</cdr:y>
    </cdr:from>
    <cdr:to>
      <cdr:x>0.99224</cdr:x>
      <cdr:y>1</cdr:y>
    </cdr:to>
    <cdr:sp macro="" textlink="">
      <cdr:nvSpPr>
        <cdr:cNvPr id="2" name="TextBox 1"/>
        <cdr:cNvSpPr txBox="1"/>
      </cdr:nvSpPr>
      <cdr:spPr>
        <a:xfrm xmlns:a="http://schemas.openxmlformats.org/drawingml/2006/main">
          <a:off x="1887582" y="1436915"/>
          <a:ext cx="1733006" cy="5758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0.61754</cdr:x>
      <cdr:y>0.54569</cdr:y>
    </cdr:from>
    <cdr:to>
      <cdr:x>0.86814</cdr:x>
      <cdr:y>1</cdr:y>
    </cdr:to>
    <cdr:sp macro="" textlink="">
      <cdr:nvSpPr>
        <cdr:cNvPr id="3" name="TextBox 2"/>
        <cdr:cNvSpPr txBox="1"/>
      </cdr:nvSpPr>
      <cdr:spPr>
        <a:xfrm xmlns:a="http://schemas.openxmlformats.org/drawingml/2006/main">
          <a:off x="2253342" y="1477942"/>
          <a:ext cx="914400" cy="12304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dirty="0">
              <a:highlight>
                <a:srgbClr val="FFFFFF"/>
              </a:highlight>
            </a:rPr>
            <a:t>*NetLease Admin Fees </a:t>
          </a:r>
        </a:p>
        <a:p xmlns:a="http://schemas.openxmlformats.org/drawingml/2006/main">
          <a:r>
            <a:rPr lang="en-US" sz="800" dirty="0">
              <a:highlight>
                <a:srgbClr val="FFFFFF"/>
              </a:highlight>
            </a:rPr>
            <a:t>Represented 40.99% of</a:t>
          </a:r>
        </a:p>
        <a:p xmlns:a="http://schemas.openxmlformats.org/drawingml/2006/main">
          <a:r>
            <a:rPr lang="en-US" sz="800" dirty="0">
              <a:highlight>
                <a:srgbClr val="FFFFFF"/>
              </a:highlight>
            </a:rPr>
            <a:t>Total CareFirst Admin </a:t>
          </a:r>
        </a:p>
        <a:p xmlns:a="http://schemas.openxmlformats.org/drawingml/2006/main">
          <a:r>
            <a:rPr lang="en-US" sz="800" dirty="0">
              <a:highlight>
                <a:srgbClr val="FFFFFF"/>
              </a:highlight>
            </a:rPr>
            <a:t>Fees.</a:t>
          </a:r>
        </a:p>
        <a:p xmlns:a="http://schemas.openxmlformats.org/drawingml/2006/main">
          <a:endParaRPr lang="en-US" sz="800" dirty="0">
            <a:highlight>
              <a:srgbClr val="FFFFFF"/>
            </a:highlight>
          </a:endParaRPr>
        </a:p>
        <a:p xmlns:a="http://schemas.openxmlformats.org/drawingml/2006/main">
          <a:r>
            <a:rPr lang="en-US" sz="800" dirty="0">
              <a:highlight>
                <a:srgbClr val="FFFFFF"/>
              </a:highlight>
            </a:rPr>
            <a:t>**FlexLink Admin Fees</a:t>
          </a:r>
        </a:p>
        <a:p xmlns:a="http://schemas.openxmlformats.org/drawingml/2006/main">
          <a:r>
            <a:rPr lang="en-US" sz="800" dirty="0">
              <a:highlight>
                <a:srgbClr val="FFFFFF"/>
              </a:highlight>
            </a:rPr>
            <a:t>Represented 59.01% of </a:t>
          </a:r>
        </a:p>
        <a:p xmlns:a="http://schemas.openxmlformats.org/drawingml/2006/main">
          <a:r>
            <a:rPr lang="en-US" sz="800" dirty="0">
              <a:highlight>
                <a:srgbClr val="FFFFFF"/>
              </a:highlight>
            </a:rPr>
            <a:t>Total CareFirst Admin Fees</a:t>
          </a:r>
          <a:r>
            <a:rPr lang="en-US" sz="800" dirty="0"/>
            <a:t>.</a:t>
          </a:r>
        </a:p>
      </cdr:txBody>
    </cdr:sp>
  </cdr:relSizeAnchor>
</c:userShapes>
</file>

<file path=ppt/drawings/drawing7.xml><?xml version="1.0" encoding="utf-8"?>
<c:userShapes xmlns:c="http://schemas.openxmlformats.org/drawingml/2006/chart">
  <cdr:relSizeAnchor xmlns:cdr="http://schemas.openxmlformats.org/drawingml/2006/chartDrawing">
    <cdr:from>
      <cdr:x>0.5173</cdr:x>
      <cdr:y>0.7096</cdr:y>
    </cdr:from>
    <cdr:to>
      <cdr:x>0.99224</cdr:x>
      <cdr:y>0.99569</cdr:y>
    </cdr:to>
    <cdr:sp macro="" textlink="">
      <cdr:nvSpPr>
        <cdr:cNvPr id="2" name="TextBox 1"/>
        <cdr:cNvSpPr txBox="1"/>
      </cdr:nvSpPr>
      <cdr:spPr>
        <a:xfrm xmlns:a="http://schemas.openxmlformats.org/drawingml/2006/main">
          <a:off x="1887571" y="1569628"/>
          <a:ext cx="1733005" cy="6328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0.56504</cdr:x>
      <cdr:y>0.53389</cdr:y>
    </cdr:from>
    <cdr:to>
      <cdr:x>0.81563</cdr:x>
      <cdr:y>0.98819</cdr:y>
    </cdr:to>
    <cdr:sp macro="" textlink="">
      <cdr:nvSpPr>
        <cdr:cNvPr id="3" name="TextBox 2"/>
        <cdr:cNvSpPr txBox="1"/>
      </cdr:nvSpPr>
      <cdr:spPr>
        <a:xfrm xmlns:a="http://schemas.openxmlformats.org/drawingml/2006/main">
          <a:off x="2061772" y="1180950"/>
          <a:ext cx="914375" cy="100490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dirty="0">
              <a:highlight>
                <a:srgbClr val="FFFFFF"/>
              </a:highlight>
            </a:rPr>
            <a:t>*77.50% of FELRA’s</a:t>
          </a:r>
        </a:p>
        <a:p xmlns:a="http://schemas.openxmlformats.org/drawingml/2006/main">
          <a:r>
            <a:rPr lang="en-US" sz="800" dirty="0">
              <a:highlight>
                <a:srgbClr val="FFFFFF"/>
              </a:highlight>
            </a:rPr>
            <a:t>Enrollment in 2021 was</a:t>
          </a:r>
        </a:p>
        <a:p xmlns:a="http://schemas.openxmlformats.org/drawingml/2006/main">
          <a:r>
            <a:rPr lang="en-US" sz="800" dirty="0">
              <a:highlight>
                <a:srgbClr val="FFFFFF"/>
              </a:highlight>
            </a:rPr>
            <a:t>Net Lease (7,982 subscribers)</a:t>
          </a:r>
        </a:p>
        <a:p xmlns:a="http://schemas.openxmlformats.org/drawingml/2006/main">
          <a:endParaRPr lang="en-US" sz="800" dirty="0">
            <a:highlight>
              <a:srgbClr val="FFFFFF"/>
            </a:highlight>
          </a:endParaRPr>
        </a:p>
        <a:p xmlns:a="http://schemas.openxmlformats.org/drawingml/2006/main">
          <a:r>
            <a:rPr lang="en-US" sz="800" dirty="0">
              <a:highlight>
                <a:srgbClr val="FFFFFF"/>
              </a:highlight>
            </a:rPr>
            <a:t>**22.50% of FELRA’s </a:t>
          </a:r>
        </a:p>
        <a:p xmlns:a="http://schemas.openxmlformats.org/drawingml/2006/main">
          <a:r>
            <a:rPr lang="en-US" sz="800" dirty="0">
              <a:highlight>
                <a:srgbClr val="FFFFFF"/>
              </a:highlight>
            </a:rPr>
            <a:t>Enrollment in 2021 was </a:t>
          </a:r>
        </a:p>
        <a:p xmlns:a="http://schemas.openxmlformats.org/drawingml/2006/main">
          <a:r>
            <a:rPr lang="en-US" sz="800" dirty="0">
              <a:highlight>
                <a:srgbClr val="FFFFFF"/>
              </a:highlight>
            </a:rPr>
            <a:t>FlexLink (2,317 subscribers)</a:t>
          </a:r>
        </a:p>
      </cdr:txBody>
    </cdr:sp>
  </cdr:relSizeAnchor>
</c:userShapes>
</file>

<file path=ppt/drawings/drawing8.xml><?xml version="1.0" encoding="utf-8"?>
<c:userShapes xmlns:c="http://schemas.openxmlformats.org/drawingml/2006/chart">
  <cdr:relSizeAnchor xmlns:cdr="http://schemas.openxmlformats.org/drawingml/2006/chartDrawing">
    <cdr:from>
      <cdr:x>0.5173</cdr:x>
      <cdr:y>0.71391</cdr:y>
    </cdr:from>
    <cdr:to>
      <cdr:x>0.99224</cdr:x>
      <cdr:y>1</cdr:y>
    </cdr:to>
    <cdr:sp macro="" textlink="">
      <cdr:nvSpPr>
        <cdr:cNvPr id="2" name="TextBox 1"/>
        <cdr:cNvSpPr txBox="1"/>
      </cdr:nvSpPr>
      <cdr:spPr>
        <a:xfrm xmlns:a="http://schemas.openxmlformats.org/drawingml/2006/main">
          <a:off x="1887582" y="1436915"/>
          <a:ext cx="1733006" cy="5758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0.5722</cdr:x>
      <cdr:y>0.5457</cdr:y>
    </cdr:from>
    <cdr:to>
      <cdr:x>0.82279</cdr:x>
      <cdr:y>1</cdr:y>
    </cdr:to>
    <cdr:sp macro="" textlink="">
      <cdr:nvSpPr>
        <cdr:cNvPr id="3" name="TextBox 2"/>
        <cdr:cNvSpPr txBox="1"/>
      </cdr:nvSpPr>
      <cdr:spPr>
        <a:xfrm xmlns:a="http://schemas.openxmlformats.org/drawingml/2006/main">
          <a:off x="2087898" y="1195195"/>
          <a:ext cx="914375" cy="99501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800" dirty="0">
              <a:highlight>
                <a:srgbClr val="FFFFFF"/>
              </a:highlight>
            </a:rPr>
            <a:t>*77.84% of FELRA’s</a:t>
          </a:r>
        </a:p>
        <a:p xmlns:a="http://schemas.openxmlformats.org/drawingml/2006/main">
          <a:r>
            <a:rPr lang="en-US" sz="800" dirty="0">
              <a:highlight>
                <a:srgbClr val="FFFFFF"/>
              </a:highlight>
            </a:rPr>
            <a:t>Enrollment in 2020 was</a:t>
          </a:r>
        </a:p>
        <a:p xmlns:a="http://schemas.openxmlformats.org/drawingml/2006/main">
          <a:r>
            <a:rPr lang="en-US" sz="800" dirty="0">
              <a:highlight>
                <a:srgbClr val="FFFFFF"/>
              </a:highlight>
            </a:rPr>
            <a:t>Net Lease (8,389 subscribers)</a:t>
          </a:r>
        </a:p>
        <a:p xmlns:a="http://schemas.openxmlformats.org/drawingml/2006/main">
          <a:endParaRPr lang="en-US" sz="800" dirty="0">
            <a:highlight>
              <a:srgbClr val="FFFFFF"/>
            </a:highlight>
          </a:endParaRPr>
        </a:p>
        <a:p xmlns:a="http://schemas.openxmlformats.org/drawingml/2006/main">
          <a:r>
            <a:rPr lang="en-US" sz="800" dirty="0">
              <a:highlight>
                <a:srgbClr val="FFFFFF"/>
              </a:highlight>
            </a:rPr>
            <a:t>**22.16% of FELRA’s </a:t>
          </a:r>
        </a:p>
        <a:p xmlns:a="http://schemas.openxmlformats.org/drawingml/2006/main">
          <a:r>
            <a:rPr lang="en-US" sz="800" dirty="0">
              <a:highlight>
                <a:srgbClr val="FFFFFF"/>
              </a:highlight>
            </a:rPr>
            <a:t>Enrollment in 2020was </a:t>
          </a:r>
        </a:p>
        <a:p xmlns:a="http://schemas.openxmlformats.org/drawingml/2006/main">
          <a:r>
            <a:rPr lang="en-US" sz="800" dirty="0">
              <a:highlight>
                <a:srgbClr val="FFFFFF"/>
              </a:highlight>
            </a:rPr>
            <a:t>FlexLink (2,388 subscribers)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14082" cy="462122"/>
          </a:xfrm>
          <a:prstGeom prst="rect">
            <a:avLst/>
          </a:prstGeom>
        </p:spPr>
        <p:txBody>
          <a:bodyPr vert="horz" lIns="91039" tIns="45519" rIns="91039" bIns="4551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39164" y="2"/>
            <a:ext cx="3014082" cy="462122"/>
          </a:xfrm>
          <a:prstGeom prst="rect">
            <a:avLst/>
          </a:prstGeom>
        </p:spPr>
        <p:txBody>
          <a:bodyPr vert="horz" lIns="91039" tIns="45519" rIns="91039" bIns="45519" rtlCol="0"/>
          <a:lstStyle>
            <a:lvl1pPr algn="r" fontAlgn="auto">
              <a:spcBef>
                <a:spcPts val="0"/>
              </a:spcBef>
              <a:spcAft>
                <a:spcPts val="0"/>
              </a:spcAft>
              <a:defRPr sz="1200">
                <a:latin typeface="+mn-lt"/>
                <a:cs typeface="+mn-cs"/>
              </a:defRPr>
            </a:lvl1pPr>
          </a:lstStyle>
          <a:p>
            <a:pPr>
              <a:defRPr/>
            </a:pPr>
            <a:fld id="{B26EB41B-B9F3-4063-A988-B9A8FD82F551}" type="datetimeFigureOut">
              <a:rPr lang="en-US"/>
              <a:pPr>
                <a:defRPr/>
              </a:pPr>
              <a:t>5/24/2022</a:t>
            </a:fld>
            <a:endParaRPr lang="en-US" dirty="0"/>
          </a:p>
        </p:txBody>
      </p:sp>
      <p:sp>
        <p:nvSpPr>
          <p:cNvPr id="4" name="Slide Image Placeholder 3"/>
          <p:cNvSpPr>
            <a:spLocks noGrp="1" noRot="1" noChangeAspect="1"/>
          </p:cNvSpPr>
          <p:nvPr>
            <p:ph type="sldImg" idx="2"/>
          </p:nvPr>
        </p:nvSpPr>
        <p:spPr>
          <a:xfrm>
            <a:off x="1168400" y="692150"/>
            <a:ext cx="4618038" cy="3463925"/>
          </a:xfrm>
          <a:prstGeom prst="rect">
            <a:avLst/>
          </a:prstGeom>
          <a:noFill/>
          <a:ln w="12700">
            <a:solidFill>
              <a:prstClr val="black"/>
            </a:solidFill>
          </a:ln>
        </p:spPr>
        <p:txBody>
          <a:bodyPr vert="horz" lIns="91039" tIns="45519" rIns="91039" bIns="45519" rtlCol="0" anchor="ctr"/>
          <a:lstStyle/>
          <a:p>
            <a:pPr lvl="0"/>
            <a:endParaRPr lang="en-US" noProof="0" dirty="0"/>
          </a:p>
        </p:txBody>
      </p:sp>
      <p:sp>
        <p:nvSpPr>
          <p:cNvPr id="5" name="Notes Placeholder 4"/>
          <p:cNvSpPr>
            <a:spLocks noGrp="1"/>
          </p:cNvSpPr>
          <p:nvPr>
            <p:ph type="body" sz="quarter" idx="3"/>
          </p:nvPr>
        </p:nvSpPr>
        <p:spPr>
          <a:xfrm>
            <a:off x="695803" y="4387772"/>
            <a:ext cx="5563234" cy="4155916"/>
          </a:xfrm>
          <a:prstGeom prst="rect">
            <a:avLst/>
          </a:prstGeom>
        </p:spPr>
        <p:txBody>
          <a:bodyPr vert="horz" lIns="91039" tIns="45519" rIns="91039" bIns="4551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772366"/>
            <a:ext cx="3014082" cy="462122"/>
          </a:xfrm>
          <a:prstGeom prst="rect">
            <a:avLst/>
          </a:prstGeom>
        </p:spPr>
        <p:txBody>
          <a:bodyPr vert="horz" lIns="91039" tIns="45519" rIns="91039" bIns="4551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39164" y="8772366"/>
            <a:ext cx="3014082" cy="462122"/>
          </a:xfrm>
          <a:prstGeom prst="rect">
            <a:avLst/>
          </a:prstGeom>
        </p:spPr>
        <p:txBody>
          <a:bodyPr vert="horz" lIns="91039" tIns="45519" rIns="91039" bIns="45519" rtlCol="0" anchor="b"/>
          <a:lstStyle>
            <a:lvl1pPr algn="r" fontAlgn="auto">
              <a:spcBef>
                <a:spcPts val="0"/>
              </a:spcBef>
              <a:spcAft>
                <a:spcPts val="0"/>
              </a:spcAft>
              <a:defRPr sz="1200">
                <a:latin typeface="+mn-lt"/>
                <a:cs typeface="+mn-cs"/>
              </a:defRPr>
            </a:lvl1pPr>
          </a:lstStyle>
          <a:p>
            <a:pPr>
              <a:defRPr/>
            </a:pPr>
            <a:fld id="{04E4A044-631F-408A-AE20-3AB1FD5548B1}" type="slidenum">
              <a:rPr lang="en-US"/>
              <a:pPr>
                <a:defRPr/>
              </a:pPr>
              <a:t>‹#›</a:t>
            </a:fld>
            <a:endParaRPr lang="en-US" dirty="0"/>
          </a:p>
        </p:txBody>
      </p:sp>
    </p:spTree>
    <p:extLst>
      <p:ext uri="{BB962C8B-B14F-4D97-AF65-F5344CB8AC3E}">
        <p14:creationId xmlns:p14="http://schemas.microsoft.com/office/powerpoint/2010/main" val="32335551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1168400" y="692150"/>
            <a:ext cx="4618038" cy="3463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4" name="Slide Number Placeholder 3"/>
          <p:cNvSpPr>
            <a:spLocks noGrp="1"/>
          </p:cNvSpPr>
          <p:nvPr>
            <p:ph type="sldNum" sz="quarter" idx="5"/>
          </p:nvPr>
        </p:nvSpPr>
        <p:spPr/>
        <p:txBody>
          <a:bodyPr/>
          <a:lstStyle/>
          <a:p>
            <a:pPr>
              <a:defRPr/>
            </a:pPr>
            <a:fld id="{5958E6DE-08C3-403F-90BD-72623B08E7A1}"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Volume	NetLease	FlexLink	Total</a:t>
            </a:r>
          </a:p>
          <a:p>
            <a:r>
              <a:rPr lang="en-US" dirty="0"/>
              <a:t>	Provider	112,318	36,541	</a:t>
            </a:r>
            <a:r>
              <a:rPr lang="en-US" b="1" dirty="0">
                <a:solidFill>
                  <a:schemeClr val="tx1"/>
                </a:solidFill>
              </a:rPr>
              <a:t>148,859</a:t>
            </a:r>
          </a:p>
          <a:p>
            <a:r>
              <a:rPr lang="en-US" dirty="0"/>
              <a:t>	Facility	9,481	3,761	</a:t>
            </a:r>
            <a:r>
              <a:rPr lang="en-US" b="1" dirty="0"/>
              <a:t>13,242</a:t>
            </a:r>
          </a:p>
          <a:p>
            <a:r>
              <a:rPr lang="en-US" dirty="0"/>
              <a:t>	Total	121,799	40,302	</a:t>
            </a:r>
            <a:r>
              <a:rPr lang="en-US" b="1" dirty="0"/>
              <a:t>162,101</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In YTD 2020 there was an average of</a:t>
            </a:r>
            <a:r>
              <a:rPr lang="en-US" sz="1200" dirty="0">
                <a:highlight>
                  <a:srgbClr val="FFFFFF"/>
                </a:highlight>
              </a:rPr>
              <a:t> 10,777 </a:t>
            </a:r>
            <a:r>
              <a:rPr lang="en-US" sz="1200" dirty="0"/>
              <a:t>eligible subscribers. (129,324/12=10,777)</a:t>
            </a:r>
            <a:r>
              <a:rPr lang="en-US" sz="1200" b="0" i="0" u="none" strike="noStrike" kern="1200" baseline="0" dirty="0">
                <a:solidFill>
                  <a:schemeClr val="tx1"/>
                </a:solidFill>
                <a:latin typeface="+mn-lt"/>
                <a:ea typeface="+mn-ea"/>
                <a:cs typeface="+mn-cs"/>
              </a:rPr>
              <a:t>	</a:t>
            </a:r>
          </a:p>
          <a:p>
            <a:r>
              <a:rPr lang="en-US" dirty="0"/>
              <a:t>	Net Lease	Flex Link	Total</a:t>
            </a:r>
          </a:p>
          <a:p>
            <a:r>
              <a:rPr lang="en-US" dirty="0"/>
              <a:t>Jan	8,275	2,428	10,703</a:t>
            </a:r>
          </a:p>
          <a:p>
            <a:r>
              <a:rPr lang="en-US" dirty="0"/>
              <a:t>Feb	8,474	2,420	10,894</a:t>
            </a:r>
          </a:p>
          <a:p>
            <a:r>
              <a:rPr lang="en-US" dirty="0"/>
              <a:t>Mar	8,474	2,411	10,885</a:t>
            </a:r>
          </a:p>
          <a:p>
            <a:r>
              <a:rPr lang="en-US" dirty="0"/>
              <a:t>Apr	8,474	2,411	10,885</a:t>
            </a:r>
          </a:p>
          <a:p>
            <a:r>
              <a:rPr lang="en-US" dirty="0"/>
              <a:t>May	8,474	2,407	10,881</a:t>
            </a:r>
          </a:p>
          <a:p>
            <a:r>
              <a:rPr lang="en-US" dirty="0"/>
              <a:t>June	8,474	2,408	10,882</a:t>
            </a:r>
          </a:p>
          <a:p>
            <a:r>
              <a:rPr lang="en-US" dirty="0"/>
              <a:t>July	8,474	2,379	10,853</a:t>
            </a:r>
          </a:p>
          <a:p>
            <a:r>
              <a:rPr lang="en-US" dirty="0"/>
              <a:t>Aug	8,474	2,366	10,840</a:t>
            </a:r>
          </a:p>
          <a:p>
            <a:r>
              <a:rPr lang="en-US" dirty="0"/>
              <a:t>Sep	8,474	2,364	10,838</a:t>
            </a:r>
          </a:p>
          <a:p>
            <a:r>
              <a:rPr lang="en-US" dirty="0"/>
              <a:t>Oct	8,474	2,353	10,827</a:t>
            </a:r>
          </a:p>
          <a:p>
            <a:r>
              <a:rPr lang="en-US" dirty="0"/>
              <a:t>Nov	8,076	2,359	10,435</a:t>
            </a:r>
          </a:p>
          <a:p>
            <a:r>
              <a:rPr lang="en-US" dirty="0"/>
              <a:t>Dec	8,054	2,347	10,401</a:t>
            </a:r>
          </a:p>
          <a:p>
            <a:endParaRPr lang="en-US" dirty="0"/>
          </a:p>
          <a:p>
            <a:r>
              <a:rPr lang="en-US" dirty="0"/>
              <a:t>Average Monthly Enrollment: </a:t>
            </a:r>
          </a:p>
          <a:p>
            <a:r>
              <a:rPr lang="en-US" dirty="0"/>
              <a:t>FlexLink: 28,653 / 12 = 2,388</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NetLease: 100,671 / 12 = 8,389</a:t>
            </a:r>
          </a:p>
          <a:p>
            <a:endParaRPr lang="en-US" dirty="0"/>
          </a:p>
          <a:p>
            <a:r>
              <a:rPr lang="en-US" dirty="0"/>
              <a:t>Claims per eligible subscriber</a:t>
            </a:r>
          </a:p>
          <a:p>
            <a:r>
              <a:rPr lang="en-US" dirty="0"/>
              <a:t>	Provider	148,859 / 10,777 = 13.8126566</a:t>
            </a:r>
          </a:p>
          <a:p>
            <a:r>
              <a:rPr lang="en-US" dirty="0"/>
              <a:t>	Facility	13,242 / 10,777 = 1.23800687</a:t>
            </a:r>
          </a:p>
          <a:p>
            <a:r>
              <a:rPr lang="en-US" dirty="0"/>
              <a:t>	Total	162,101 / 10,777 = 15,0413844</a:t>
            </a:r>
          </a:p>
          <a:p>
            <a:endParaRPr lang="en-US" dirty="0"/>
          </a:p>
          <a:p>
            <a:r>
              <a:rPr lang="en-US" dirty="0"/>
              <a:t>Billed Amount		NetLease	FlexLink	Total</a:t>
            </a:r>
          </a:p>
          <a:p>
            <a:r>
              <a:rPr lang="en-US" dirty="0"/>
              <a:t>	Provider	$58,360,780	$19,131,004	</a:t>
            </a:r>
            <a:r>
              <a:rPr lang="en-US" b="1" dirty="0"/>
              <a:t>$77,491,784</a:t>
            </a:r>
          </a:p>
          <a:p>
            <a:r>
              <a:rPr lang="en-US" dirty="0"/>
              <a:t>	Facility	$73,865,973	$27,964,519	</a:t>
            </a:r>
            <a:r>
              <a:rPr lang="en-US" b="1" dirty="0"/>
              <a:t>$101,830,492</a:t>
            </a:r>
          </a:p>
          <a:p>
            <a:r>
              <a:rPr lang="en-US" dirty="0"/>
              <a:t> 	Total	$132,226,753	47,095,523	</a:t>
            </a:r>
            <a:r>
              <a:rPr lang="en-US" b="1" dirty="0">
                <a:solidFill>
                  <a:srgbClr val="FF0000"/>
                </a:solidFill>
              </a:rPr>
              <a:t>$179,322,276</a:t>
            </a:r>
          </a:p>
          <a:p>
            <a:endParaRPr lang="en-US" b="1" dirty="0"/>
          </a:p>
          <a:p>
            <a:r>
              <a:rPr lang="en-US" dirty="0"/>
              <a:t>Savings $		Net Lease	Flex Link	Total</a:t>
            </a:r>
          </a:p>
          <a:p>
            <a:r>
              <a:rPr lang="en-US" dirty="0"/>
              <a:t>	Provider	$30,224,645	$11,779,922	$42,004,567</a:t>
            </a:r>
          </a:p>
          <a:p>
            <a:r>
              <a:rPr lang="en-US" dirty="0"/>
              <a:t>	Facility	$33,916,577	$13,802,875	$47,719,452</a:t>
            </a:r>
          </a:p>
          <a:p>
            <a:r>
              <a:rPr lang="en-US" dirty="0"/>
              <a:t>	Total	$64,141,222	$25,582,797	$89,724,019</a:t>
            </a:r>
          </a:p>
          <a:p>
            <a:endParaRPr lang="en-US" dirty="0"/>
          </a:p>
          <a:p>
            <a:r>
              <a:rPr lang="en-US" dirty="0"/>
              <a:t>Savings %				Avg Total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Provider	$42,004,567 / $77,491,784 = 54.2051877%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Facility	$47,719,452 / $101,830,492 = 46.8616532%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Total	$89,724,019 / $</a:t>
            </a:r>
            <a:r>
              <a:rPr lang="en-US" b="0" dirty="0"/>
              <a:t>179,322,276 = 50.0350659%</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a:p>
          <a:p>
            <a:r>
              <a:rPr lang="en-US" dirty="0"/>
              <a:t>Top 10:</a:t>
            </a:r>
          </a:p>
          <a:p>
            <a:r>
              <a:rPr lang="en-US" dirty="0"/>
              <a:t>	 Facility		Specialty</a:t>
            </a:r>
          </a:p>
          <a:p>
            <a:r>
              <a:rPr lang="en-US" dirty="0"/>
              <a:t>	Top 10 Billed	Total Billed	Top 10 Billed	Total Billed</a:t>
            </a:r>
          </a:p>
          <a:p>
            <a:r>
              <a:rPr lang="en-US" dirty="0"/>
              <a:t>Net Lease 	28,426,081	73,865,973	28,850,777	58,360,780</a:t>
            </a:r>
          </a:p>
          <a:p>
            <a:r>
              <a:rPr lang="en-US" dirty="0"/>
              <a:t>Flex Link	16,602,994	27,964,519	11,926,842	19,131,004</a:t>
            </a:r>
          </a:p>
          <a:p>
            <a:r>
              <a:rPr lang="en-US" dirty="0"/>
              <a:t>Total	45,029,075	101,830,492	40,777,619	72,491,784		</a:t>
            </a:r>
          </a:p>
          <a:p>
            <a:r>
              <a:rPr lang="en-US" dirty="0"/>
              <a:t>	44.22%		56.25%</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Admin Fees: $455,016 + $655,080 = $1,110,096</a:t>
            </a:r>
          </a:p>
          <a:p>
            <a:r>
              <a:rPr lang="en-US" dirty="0"/>
              <a:t>	40.99%	59.01%</a:t>
            </a:r>
          </a:p>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3</a:t>
            </a:fld>
            <a:endParaRPr lang="en-US" dirty="0"/>
          </a:p>
        </p:txBody>
      </p:sp>
    </p:spTree>
    <p:extLst>
      <p:ext uri="{BB962C8B-B14F-4D97-AF65-F5344CB8AC3E}">
        <p14:creationId xmlns:p14="http://schemas.microsoft.com/office/powerpoint/2010/main" val="308270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Volume	NetLease	FlexLink	Total</a:t>
            </a:r>
          </a:p>
          <a:p>
            <a:r>
              <a:rPr lang="en-US" dirty="0"/>
              <a:t>	Provider	112,318	36,541	</a:t>
            </a:r>
            <a:r>
              <a:rPr lang="en-US" b="1" dirty="0">
                <a:solidFill>
                  <a:schemeClr val="tx1"/>
                </a:solidFill>
              </a:rPr>
              <a:t>148,859</a:t>
            </a:r>
          </a:p>
          <a:p>
            <a:r>
              <a:rPr lang="en-US" dirty="0"/>
              <a:t>	Facility	9,481	3,761	</a:t>
            </a:r>
            <a:r>
              <a:rPr lang="en-US" b="1" dirty="0"/>
              <a:t>13,242</a:t>
            </a:r>
          </a:p>
          <a:p>
            <a:r>
              <a:rPr lang="en-US" dirty="0"/>
              <a:t>	Total	121,799	40,302	</a:t>
            </a:r>
            <a:r>
              <a:rPr lang="en-US" b="1" dirty="0"/>
              <a:t>162,101</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In YTD 2020 there was an average of</a:t>
            </a:r>
            <a:r>
              <a:rPr lang="en-US" sz="1200" dirty="0">
                <a:highlight>
                  <a:srgbClr val="FFFFFF"/>
                </a:highlight>
              </a:rPr>
              <a:t> 10,777 </a:t>
            </a:r>
            <a:r>
              <a:rPr lang="en-US" sz="1200" dirty="0"/>
              <a:t>eligible subscribers. (129,324/12=10,777)</a:t>
            </a:r>
            <a:r>
              <a:rPr lang="en-US" sz="1200" b="0" i="0" u="none" strike="noStrike" kern="1200" baseline="0" dirty="0">
                <a:solidFill>
                  <a:schemeClr val="tx1"/>
                </a:solidFill>
                <a:latin typeface="+mn-lt"/>
                <a:ea typeface="+mn-ea"/>
                <a:cs typeface="+mn-cs"/>
              </a:rPr>
              <a:t>	</a:t>
            </a:r>
          </a:p>
          <a:p>
            <a:r>
              <a:rPr lang="en-US" dirty="0"/>
              <a:t>	Net Lease	Flex Link	Total</a:t>
            </a:r>
          </a:p>
          <a:p>
            <a:r>
              <a:rPr lang="en-US" dirty="0"/>
              <a:t>Jan	8,275	2,428	10,703</a:t>
            </a:r>
          </a:p>
          <a:p>
            <a:r>
              <a:rPr lang="en-US" dirty="0"/>
              <a:t>Feb	8,474	2,420	10,894</a:t>
            </a:r>
          </a:p>
          <a:p>
            <a:r>
              <a:rPr lang="en-US" dirty="0"/>
              <a:t>Mar	8,474	2,411	10,885</a:t>
            </a:r>
          </a:p>
          <a:p>
            <a:r>
              <a:rPr lang="en-US" dirty="0"/>
              <a:t>Apr	8,474	2,411	10,885</a:t>
            </a:r>
          </a:p>
          <a:p>
            <a:r>
              <a:rPr lang="en-US" dirty="0"/>
              <a:t>May	8,474	2,407	10,881 </a:t>
            </a:r>
          </a:p>
          <a:p>
            <a:r>
              <a:rPr lang="en-US" dirty="0"/>
              <a:t>June	8,474	2,408	10,882</a:t>
            </a:r>
          </a:p>
          <a:p>
            <a:r>
              <a:rPr lang="en-US" dirty="0"/>
              <a:t>July	8,474	2,379	10,853	</a:t>
            </a:r>
          </a:p>
          <a:p>
            <a:r>
              <a:rPr lang="en-US" dirty="0"/>
              <a:t>Aug	8,474	2,366	10,840</a:t>
            </a:r>
          </a:p>
          <a:p>
            <a:r>
              <a:rPr lang="en-US" dirty="0"/>
              <a:t>Sep	8,474	2,364	10,838</a:t>
            </a:r>
          </a:p>
          <a:p>
            <a:r>
              <a:rPr lang="en-US" dirty="0"/>
              <a:t>Oct	8,474	2,353	10,827</a:t>
            </a:r>
          </a:p>
          <a:p>
            <a:r>
              <a:rPr lang="en-US" dirty="0"/>
              <a:t>Nov	8,076	2,359	10,435</a:t>
            </a:r>
          </a:p>
          <a:p>
            <a:r>
              <a:rPr lang="en-US" dirty="0"/>
              <a:t>Dec	8,054	2,347	10,401</a:t>
            </a:r>
          </a:p>
          <a:p>
            <a:endParaRPr lang="en-US" dirty="0"/>
          </a:p>
          <a:p>
            <a:r>
              <a:rPr lang="en-US" dirty="0"/>
              <a:t>Average Monthly Enrollment: </a:t>
            </a:r>
          </a:p>
          <a:p>
            <a:r>
              <a:rPr lang="en-US" dirty="0"/>
              <a:t>FlexLink: 28,653 / 12 = 2,388</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NetLease: 100,671 / 12 = 8,389</a:t>
            </a:r>
          </a:p>
          <a:p>
            <a:endParaRPr lang="en-US" dirty="0"/>
          </a:p>
          <a:p>
            <a:r>
              <a:rPr lang="en-US" dirty="0"/>
              <a:t>Claims per eligible subscriber</a:t>
            </a:r>
          </a:p>
          <a:p>
            <a:r>
              <a:rPr lang="en-US" dirty="0"/>
              <a:t>	Provider	148,859 / 10,777 = 13.8126566</a:t>
            </a:r>
          </a:p>
          <a:p>
            <a:r>
              <a:rPr lang="en-US" dirty="0"/>
              <a:t>	Facility	13,242 / 10,777 = 1.23800687</a:t>
            </a:r>
          </a:p>
          <a:p>
            <a:r>
              <a:rPr lang="en-US" dirty="0"/>
              <a:t>	Total	162,101 / 10,777 = 15,0413844</a:t>
            </a:r>
          </a:p>
          <a:p>
            <a:endParaRPr lang="en-US" dirty="0"/>
          </a:p>
          <a:p>
            <a:r>
              <a:rPr lang="en-US" dirty="0"/>
              <a:t>Billed Amount		NetLease	FlexLink	Total</a:t>
            </a:r>
          </a:p>
          <a:p>
            <a:r>
              <a:rPr lang="en-US" dirty="0"/>
              <a:t>	Provider	$58,360,780	$19,131,004	</a:t>
            </a:r>
            <a:r>
              <a:rPr lang="en-US" b="1" dirty="0"/>
              <a:t>$77,491,784</a:t>
            </a:r>
          </a:p>
          <a:p>
            <a:r>
              <a:rPr lang="en-US" dirty="0"/>
              <a:t>	Facility	$73,865,973	$27,964,519	</a:t>
            </a:r>
            <a:r>
              <a:rPr lang="en-US" b="1" dirty="0"/>
              <a:t>$101,830,492</a:t>
            </a:r>
          </a:p>
          <a:p>
            <a:r>
              <a:rPr lang="en-US" dirty="0"/>
              <a:t> 	Total	$132,226,753	47,095,523	</a:t>
            </a:r>
            <a:r>
              <a:rPr lang="en-US" b="1" dirty="0"/>
              <a:t>$179,322,276</a:t>
            </a:r>
          </a:p>
          <a:p>
            <a:endParaRPr lang="en-US" b="1" dirty="0"/>
          </a:p>
          <a:p>
            <a:r>
              <a:rPr lang="en-US" dirty="0"/>
              <a:t>Savings $		Net Lease	Flex Link	Total</a:t>
            </a:r>
          </a:p>
          <a:p>
            <a:r>
              <a:rPr lang="en-US" dirty="0"/>
              <a:t>	Provider	$30,224,645	$11,779,922	$42,004,567</a:t>
            </a:r>
          </a:p>
          <a:p>
            <a:r>
              <a:rPr lang="en-US" dirty="0"/>
              <a:t>	Facility	$33,916,577	$13,802,875	$47,719,452</a:t>
            </a:r>
          </a:p>
          <a:p>
            <a:r>
              <a:rPr lang="en-US" dirty="0"/>
              <a:t>	Total	$64,141,222	$25,582,797	$89,724,019</a:t>
            </a:r>
          </a:p>
          <a:p>
            <a:endParaRPr lang="en-US" dirty="0"/>
          </a:p>
          <a:p>
            <a:r>
              <a:rPr lang="en-US" dirty="0"/>
              <a:t>Savings %				Avg Total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Provider	$42,004,567 / $77,491,784 = 54.2051877%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Facility	$47,719,452 / $101,830,492 = 46.8616532%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Total	$89,724,019 / $</a:t>
            </a:r>
            <a:r>
              <a:rPr lang="en-US" b="0" dirty="0"/>
              <a:t>179,322,276 = 50.0350659%</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a:p>
          <a:p>
            <a:r>
              <a:rPr lang="en-US" dirty="0"/>
              <a:t>Top 10:</a:t>
            </a:r>
          </a:p>
          <a:p>
            <a:r>
              <a:rPr lang="en-US" dirty="0"/>
              <a:t>	 Facility		Specialty</a:t>
            </a:r>
          </a:p>
          <a:p>
            <a:r>
              <a:rPr lang="en-US" dirty="0"/>
              <a:t>	Top 10 Billed	Total Billed	Top 10 Billed	Total Billed</a:t>
            </a:r>
          </a:p>
          <a:p>
            <a:r>
              <a:rPr lang="en-US" dirty="0"/>
              <a:t>Net Lease 	28,426,081	73,865,973	28,850,777	58,360,780</a:t>
            </a:r>
          </a:p>
          <a:p>
            <a:r>
              <a:rPr lang="en-US" dirty="0"/>
              <a:t>Flex Link	16,602,994	27,964,519	11,926,842	19,131,004</a:t>
            </a:r>
          </a:p>
          <a:p>
            <a:r>
              <a:rPr lang="en-US" dirty="0"/>
              <a:t>Total	45,029,075	101,830,492	40,777,619	72,491,784		</a:t>
            </a:r>
          </a:p>
          <a:p>
            <a:r>
              <a:rPr lang="en-US" dirty="0"/>
              <a:t>	44.22%		56.25%</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Admin Fees: $455,016 + $655,080 = $1,110,096</a:t>
            </a:r>
          </a:p>
          <a:p>
            <a:r>
              <a:rPr lang="en-US" dirty="0"/>
              <a:t>	40.99%	59.01%</a:t>
            </a:r>
          </a:p>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4</a:t>
            </a:fld>
            <a:endParaRPr lang="en-US" dirty="0"/>
          </a:p>
        </p:txBody>
      </p:sp>
    </p:spTree>
    <p:extLst>
      <p:ext uri="{BB962C8B-B14F-4D97-AF65-F5344CB8AC3E}">
        <p14:creationId xmlns:p14="http://schemas.microsoft.com/office/powerpoint/2010/main" val="359463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Volume	NetLease	FlexLink	Total</a:t>
            </a:r>
          </a:p>
          <a:p>
            <a:r>
              <a:rPr lang="en-US" dirty="0"/>
              <a:t>	Provider	112,318	36,541	</a:t>
            </a:r>
            <a:r>
              <a:rPr lang="en-US" b="1" dirty="0">
                <a:solidFill>
                  <a:schemeClr val="tx1"/>
                </a:solidFill>
              </a:rPr>
              <a:t>148,859</a:t>
            </a:r>
          </a:p>
          <a:p>
            <a:r>
              <a:rPr lang="en-US" dirty="0"/>
              <a:t>	Facility	9,481	3,761	</a:t>
            </a:r>
            <a:r>
              <a:rPr lang="en-US" b="1" dirty="0"/>
              <a:t>13,242</a:t>
            </a:r>
          </a:p>
          <a:p>
            <a:r>
              <a:rPr lang="en-US" dirty="0"/>
              <a:t>	Total	121,799	40,302	</a:t>
            </a:r>
            <a:r>
              <a:rPr lang="en-US" b="1" dirty="0"/>
              <a:t>162,101</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In YTD 2020 there was an average of</a:t>
            </a:r>
            <a:r>
              <a:rPr lang="en-US" sz="1200" dirty="0">
                <a:highlight>
                  <a:srgbClr val="FFFFFF"/>
                </a:highlight>
              </a:rPr>
              <a:t> 10,777 </a:t>
            </a:r>
            <a:r>
              <a:rPr lang="en-US" sz="1200" dirty="0"/>
              <a:t>eligible subscribers. (129,324/12=10,777)</a:t>
            </a:r>
            <a:r>
              <a:rPr lang="en-US" sz="1200" b="0" i="0" u="none" strike="noStrike" kern="1200" baseline="0" dirty="0">
                <a:solidFill>
                  <a:schemeClr val="tx1"/>
                </a:solidFill>
                <a:latin typeface="+mn-lt"/>
                <a:ea typeface="+mn-ea"/>
                <a:cs typeface="+mn-cs"/>
              </a:rPr>
              <a:t>	</a:t>
            </a:r>
          </a:p>
          <a:p>
            <a:r>
              <a:rPr lang="en-US" dirty="0"/>
              <a:t>	Net Lease	Flex Link	Total</a:t>
            </a:r>
          </a:p>
          <a:p>
            <a:r>
              <a:rPr lang="en-US" dirty="0"/>
              <a:t>Jan	8,275	2,428	10,703</a:t>
            </a:r>
          </a:p>
          <a:p>
            <a:r>
              <a:rPr lang="en-US" dirty="0"/>
              <a:t>Feb	8,474	2,420	10,894</a:t>
            </a:r>
          </a:p>
          <a:p>
            <a:r>
              <a:rPr lang="en-US" dirty="0"/>
              <a:t>Mar	8,474	2,411	10,885</a:t>
            </a:r>
          </a:p>
          <a:p>
            <a:r>
              <a:rPr lang="en-US" dirty="0"/>
              <a:t>Apr	8,474	2,411	10,885</a:t>
            </a:r>
          </a:p>
          <a:p>
            <a:r>
              <a:rPr lang="en-US" dirty="0"/>
              <a:t>May	8,474	2,407	10,881 </a:t>
            </a:r>
          </a:p>
          <a:p>
            <a:r>
              <a:rPr lang="en-US" dirty="0"/>
              <a:t>June	8,474	2,408	10,882</a:t>
            </a:r>
          </a:p>
          <a:p>
            <a:r>
              <a:rPr lang="en-US" dirty="0"/>
              <a:t>July	8,474	2,379	10,853	</a:t>
            </a:r>
          </a:p>
          <a:p>
            <a:r>
              <a:rPr lang="en-US" dirty="0"/>
              <a:t>Aug	8,474	2,366	10,840</a:t>
            </a:r>
          </a:p>
          <a:p>
            <a:r>
              <a:rPr lang="en-US" dirty="0"/>
              <a:t>Sep	8,474	2,364	10,838</a:t>
            </a:r>
          </a:p>
          <a:p>
            <a:r>
              <a:rPr lang="en-US" dirty="0"/>
              <a:t>Oct	8,474	2,353	10,827</a:t>
            </a:r>
          </a:p>
          <a:p>
            <a:r>
              <a:rPr lang="en-US" dirty="0"/>
              <a:t>Nov	8,076	2,359	10,435</a:t>
            </a:r>
          </a:p>
          <a:p>
            <a:r>
              <a:rPr lang="en-US" dirty="0"/>
              <a:t>Dec	8,054	2,347	10,401</a:t>
            </a:r>
          </a:p>
          <a:p>
            <a:endParaRPr lang="en-US" dirty="0"/>
          </a:p>
          <a:p>
            <a:r>
              <a:rPr lang="en-US" dirty="0"/>
              <a:t>Average Monthly Enrollment: </a:t>
            </a:r>
          </a:p>
          <a:p>
            <a:r>
              <a:rPr lang="en-US" dirty="0"/>
              <a:t>FlexLink: 28,653 / 12 = 2,388</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NetLease: 100,671 / 12 = 8,389</a:t>
            </a:r>
          </a:p>
          <a:p>
            <a:endParaRPr lang="en-US" dirty="0"/>
          </a:p>
          <a:p>
            <a:r>
              <a:rPr lang="en-US" dirty="0"/>
              <a:t>Claims per eligible subscriber</a:t>
            </a:r>
          </a:p>
          <a:p>
            <a:r>
              <a:rPr lang="en-US" dirty="0"/>
              <a:t>	Provider	148,859 / 10,777 = 13.8126566</a:t>
            </a:r>
          </a:p>
          <a:p>
            <a:r>
              <a:rPr lang="en-US" dirty="0"/>
              <a:t>	Facility	13,242 / 10,777 = 1.23800687</a:t>
            </a:r>
          </a:p>
          <a:p>
            <a:r>
              <a:rPr lang="en-US" dirty="0"/>
              <a:t>	Total	162,101 / 10,777 = 15,0413844</a:t>
            </a:r>
          </a:p>
          <a:p>
            <a:endParaRPr lang="en-US" dirty="0"/>
          </a:p>
          <a:p>
            <a:r>
              <a:rPr lang="en-US" dirty="0"/>
              <a:t>Billed Amount		NetLease	FlexLink	Total</a:t>
            </a:r>
          </a:p>
          <a:p>
            <a:r>
              <a:rPr lang="en-US" dirty="0"/>
              <a:t>	Provider	$58,360,780	$19,131,004	</a:t>
            </a:r>
            <a:r>
              <a:rPr lang="en-US" b="1" dirty="0"/>
              <a:t>$77,491,784</a:t>
            </a:r>
          </a:p>
          <a:p>
            <a:r>
              <a:rPr lang="en-US" dirty="0"/>
              <a:t>	Facility	$73,865,973	$27,964,519	</a:t>
            </a:r>
            <a:r>
              <a:rPr lang="en-US" b="1" dirty="0"/>
              <a:t>$101,830,492</a:t>
            </a:r>
          </a:p>
          <a:p>
            <a:r>
              <a:rPr lang="en-US" dirty="0"/>
              <a:t> 	Total	$132,226,753	47,095,523	</a:t>
            </a:r>
            <a:r>
              <a:rPr lang="en-US" b="1" dirty="0"/>
              <a:t>$179,322,276</a:t>
            </a:r>
          </a:p>
          <a:p>
            <a:endParaRPr lang="en-US" b="1" dirty="0"/>
          </a:p>
          <a:p>
            <a:r>
              <a:rPr lang="en-US" dirty="0"/>
              <a:t>Savings $		Net Lease	Flex Link	Total</a:t>
            </a:r>
          </a:p>
          <a:p>
            <a:r>
              <a:rPr lang="en-US" dirty="0"/>
              <a:t>	Provider	$30,224,645	$11,779,922	$42,004,567</a:t>
            </a:r>
          </a:p>
          <a:p>
            <a:r>
              <a:rPr lang="en-US" dirty="0"/>
              <a:t>	Facility	$33,916,577	$13,802,875	$47,719,452</a:t>
            </a:r>
          </a:p>
          <a:p>
            <a:r>
              <a:rPr lang="en-US" dirty="0"/>
              <a:t>	Total	$64,141,222	$25,582,797	$89,724,019</a:t>
            </a:r>
          </a:p>
          <a:p>
            <a:endParaRPr lang="en-US" dirty="0"/>
          </a:p>
          <a:p>
            <a:r>
              <a:rPr lang="en-US" dirty="0"/>
              <a:t>Savings %				Avg Total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Provider	$42,004,567 / $77,491,784 = 54.2051877%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Facility	$47,719,452 / $101,830,492 = 46.8616532%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Total	$89,724,019 / $</a:t>
            </a:r>
            <a:r>
              <a:rPr lang="en-US" b="0" dirty="0"/>
              <a:t>179,322,276 = 50.0350659%</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a:p>
          <a:p>
            <a:r>
              <a:rPr lang="en-US" dirty="0"/>
              <a:t>Top 10:</a:t>
            </a:r>
          </a:p>
          <a:p>
            <a:r>
              <a:rPr lang="en-US" dirty="0"/>
              <a:t>	 Facility		Specialty</a:t>
            </a:r>
          </a:p>
          <a:p>
            <a:r>
              <a:rPr lang="en-US" dirty="0"/>
              <a:t>	Top 10 Billed	Total Billed	Top 10 Billed	Total Billed</a:t>
            </a:r>
          </a:p>
          <a:p>
            <a:r>
              <a:rPr lang="en-US" dirty="0"/>
              <a:t>Net Lease 	28,426,081	73,865,973	28,850,777	58,360,780</a:t>
            </a:r>
          </a:p>
          <a:p>
            <a:r>
              <a:rPr lang="en-US" dirty="0"/>
              <a:t>Flex Link	16,602,994	27,964,519	11,926,842	19,131,004</a:t>
            </a:r>
          </a:p>
          <a:p>
            <a:r>
              <a:rPr lang="en-US" dirty="0"/>
              <a:t>Total	45,029,075	101,830,492	40,777,619	72,491,784		</a:t>
            </a:r>
          </a:p>
          <a:p>
            <a:r>
              <a:rPr lang="en-US" dirty="0"/>
              <a:t>	44.22%		56.25%</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Admin Fees: $455,016 + $655,080 = $1,110,096</a:t>
            </a:r>
          </a:p>
          <a:p>
            <a:r>
              <a:rPr lang="en-US" dirty="0"/>
              <a:t>	40.99%	59.01%</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5</a:t>
            </a:fld>
            <a:endParaRPr lang="en-US" dirty="0"/>
          </a:p>
        </p:txBody>
      </p:sp>
    </p:spTree>
    <p:extLst>
      <p:ext uri="{BB962C8B-B14F-4D97-AF65-F5344CB8AC3E}">
        <p14:creationId xmlns:p14="http://schemas.microsoft.com/office/powerpoint/2010/main" val="361596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Volume	NetLease	FlexLink	Total</a:t>
            </a:r>
          </a:p>
          <a:p>
            <a:r>
              <a:rPr lang="en-US" dirty="0"/>
              <a:t>	Provider	112,318	36,541	</a:t>
            </a:r>
            <a:r>
              <a:rPr lang="en-US" b="1" dirty="0">
                <a:solidFill>
                  <a:schemeClr val="tx1"/>
                </a:solidFill>
              </a:rPr>
              <a:t>148,859</a:t>
            </a:r>
          </a:p>
          <a:p>
            <a:r>
              <a:rPr lang="en-US" dirty="0"/>
              <a:t>	Facility	9,481	3,761	</a:t>
            </a:r>
            <a:r>
              <a:rPr lang="en-US" b="1" dirty="0"/>
              <a:t>13,242</a:t>
            </a:r>
          </a:p>
          <a:p>
            <a:r>
              <a:rPr lang="en-US" dirty="0"/>
              <a:t>	Total	121,799	40,302	</a:t>
            </a:r>
            <a:r>
              <a:rPr lang="en-US" b="1" dirty="0"/>
              <a:t>162,101</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In YTD 2020 there was an average of</a:t>
            </a:r>
            <a:r>
              <a:rPr lang="en-US" sz="1200" dirty="0">
                <a:highlight>
                  <a:srgbClr val="FFFFFF"/>
                </a:highlight>
              </a:rPr>
              <a:t> 10,777 </a:t>
            </a:r>
            <a:r>
              <a:rPr lang="en-US" sz="1200" dirty="0"/>
              <a:t>eligible subscribers. (129,324/12=10,777)</a:t>
            </a:r>
            <a:r>
              <a:rPr lang="en-US" sz="1200" b="0" i="0" u="none" strike="noStrike" kern="1200" baseline="0" dirty="0">
                <a:solidFill>
                  <a:schemeClr val="tx1"/>
                </a:solidFill>
                <a:latin typeface="+mn-lt"/>
                <a:ea typeface="+mn-ea"/>
                <a:cs typeface="+mn-cs"/>
              </a:rPr>
              <a:t>	</a:t>
            </a:r>
          </a:p>
          <a:p>
            <a:r>
              <a:rPr lang="en-US" dirty="0"/>
              <a:t>	Net Lease	Flex Link	Total</a:t>
            </a:r>
          </a:p>
          <a:p>
            <a:r>
              <a:rPr lang="en-US" dirty="0"/>
              <a:t>Jan	8,275	2,428	10,703</a:t>
            </a:r>
          </a:p>
          <a:p>
            <a:r>
              <a:rPr lang="en-US" dirty="0"/>
              <a:t>Feb	8,474	2,420	10,894</a:t>
            </a:r>
          </a:p>
          <a:p>
            <a:r>
              <a:rPr lang="en-US" dirty="0"/>
              <a:t>Mar	8,474	2,411	10,885</a:t>
            </a:r>
          </a:p>
          <a:p>
            <a:r>
              <a:rPr lang="en-US" dirty="0"/>
              <a:t>Apr	8,474	2,411	10,885</a:t>
            </a:r>
          </a:p>
          <a:p>
            <a:r>
              <a:rPr lang="en-US" dirty="0"/>
              <a:t>May	8,474	2,407	10,881 </a:t>
            </a:r>
          </a:p>
          <a:p>
            <a:r>
              <a:rPr lang="en-US" dirty="0"/>
              <a:t>June	8,474	2,408	10,882</a:t>
            </a:r>
          </a:p>
          <a:p>
            <a:r>
              <a:rPr lang="en-US" dirty="0"/>
              <a:t>July	8,474	2,379	10,853	</a:t>
            </a:r>
          </a:p>
          <a:p>
            <a:r>
              <a:rPr lang="en-US" dirty="0"/>
              <a:t>Aug	8,474	2,366	10,840</a:t>
            </a:r>
          </a:p>
          <a:p>
            <a:r>
              <a:rPr lang="en-US" dirty="0"/>
              <a:t>Sep	8,474	2,364	10,838</a:t>
            </a:r>
          </a:p>
          <a:p>
            <a:r>
              <a:rPr lang="en-US" dirty="0"/>
              <a:t>Oct	8,474	2,353	10,827</a:t>
            </a:r>
          </a:p>
          <a:p>
            <a:r>
              <a:rPr lang="en-US" dirty="0"/>
              <a:t>Nov	8,076	2,359	10,435</a:t>
            </a:r>
          </a:p>
          <a:p>
            <a:r>
              <a:rPr lang="en-US" dirty="0"/>
              <a:t>Dec	8,054	2,347	10,401</a:t>
            </a:r>
          </a:p>
          <a:p>
            <a:endParaRPr lang="en-US" dirty="0"/>
          </a:p>
          <a:p>
            <a:r>
              <a:rPr lang="en-US" dirty="0"/>
              <a:t>Claims per eligible subscriber</a:t>
            </a:r>
          </a:p>
          <a:p>
            <a:r>
              <a:rPr lang="en-US" dirty="0"/>
              <a:t>	Provider	148,859 / 10,777 = 13.8126566</a:t>
            </a:r>
          </a:p>
          <a:p>
            <a:r>
              <a:rPr lang="en-US" dirty="0"/>
              <a:t>	Facility	13,242 / 10,777 = 1.23800687</a:t>
            </a:r>
          </a:p>
          <a:p>
            <a:r>
              <a:rPr lang="en-US" dirty="0"/>
              <a:t>	Total	162,101 / 10,777 = 15,0413844</a:t>
            </a:r>
          </a:p>
          <a:p>
            <a:endParaRPr lang="en-US" dirty="0"/>
          </a:p>
          <a:p>
            <a:r>
              <a:rPr lang="en-US" dirty="0"/>
              <a:t>Billed Amount		NetLease	FlexLink	Total</a:t>
            </a:r>
          </a:p>
          <a:p>
            <a:r>
              <a:rPr lang="en-US" dirty="0"/>
              <a:t>	Provider	$58,360,780	$19,131,004	</a:t>
            </a:r>
            <a:r>
              <a:rPr lang="en-US" b="1" dirty="0"/>
              <a:t>$77,491,784</a:t>
            </a:r>
          </a:p>
          <a:p>
            <a:r>
              <a:rPr lang="en-US" dirty="0"/>
              <a:t>	Facility	$73,865,973	$27,964,519	</a:t>
            </a:r>
            <a:r>
              <a:rPr lang="en-US" b="1" dirty="0"/>
              <a:t>$101,830,492</a:t>
            </a:r>
          </a:p>
          <a:p>
            <a:r>
              <a:rPr lang="en-US" dirty="0"/>
              <a:t> 	Total	$132,226,753	47,095,523	</a:t>
            </a:r>
            <a:r>
              <a:rPr lang="en-US" b="1" dirty="0"/>
              <a:t>$179,322,276</a:t>
            </a:r>
          </a:p>
          <a:p>
            <a:endParaRPr lang="en-US" b="1" dirty="0"/>
          </a:p>
          <a:p>
            <a:r>
              <a:rPr lang="en-US" dirty="0"/>
              <a:t>Savings $		Net Lease	Flex Link	Total</a:t>
            </a:r>
          </a:p>
          <a:p>
            <a:r>
              <a:rPr lang="en-US" dirty="0"/>
              <a:t>	Provider	$30,224,645	$11,779,922	$42,004,567</a:t>
            </a:r>
          </a:p>
          <a:p>
            <a:r>
              <a:rPr lang="en-US" dirty="0"/>
              <a:t>	Facility	$33,916,577	$13,802,875	$47,719,452</a:t>
            </a:r>
          </a:p>
          <a:p>
            <a:r>
              <a:rPr lang="en-US" dirty="0"/>
              <a:t>	Total	$64,141,222	$25,582,797	$89,724,019</a:t>
            </a:r>
          </a:p>
          <a:p>
            <a:endParaRPr lang="en-US" dirty="0"/>
          </a:p>
          <a:p>
            <a:r>
              <a:rPr lang="en-US" dirty="0"/>
              <a:t>Savings %				Avg Total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Provider	$42,004,567 / $77,491,784 = 54.2051877%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Facility	$47,719,452 / $101,830,492 = 46.8616532%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Total	$89,724,019 / $</a:t>
            </a:r>
            <a:r>
              <a:rPr lang="en-US" b="0" dirty="0"/>
              <a:t>179,322,276 = 50.0350659%</a:t>
            </a:r>
          </a:p>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6</a:t>
            </a:fld>
            <a:endParaRPr lang="en-US" dirty="0"/>
          </a:p>
        </p:txBody>
      </p:sp>
    </p:spTree>
    <p:extLst>
      <p:ext uri="{BB962C8B-B14F-4D97-AF65-F5344CB8AC3E}">
        <p14:creationId xmlns:p14="http://schemas.microsoft.com/office/powerpoint/2010/main" val="4005845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Volume	NetLease	FlexLink	Total</a:t>
            </a:r>
          </a:p>
          <a:p>
            <a:r>
              <a:rPr lang="en-US" dirty="0"/>
              <a:t>	Provider	112,318	36,541	</a:t>
            </a:r>
            <a:r>
              <a:rPr lang="en-US" b="1" dirty="0">
                <a:solidFill>
                  <a:schemeClr val="tx1"/>
                </a:solidFill>
              </a:rPr>
              <a:t>148,859</a:t>
            </a:r>
          </a:p>
          <a:p>
            <a:r>
              <a:rPr lang="en-US" dirty="0"/>
              <a:t>	Facility	9,481	3,761	</a:t>
            </a:r>
            <a:r>
              <a:rPr lang="en-US" b="1" dirty="0"/>
              <a:t>13,242</a:t>
            </a:r>
          </a:p>
          <a:p>
            <a:r>
              <a:rPr lang="en-US" dirty="0"/>
              <a:t>	Total	121,799	40,302	</a:t>
            </a:r>
            <a:r>
              <a:rPr lang="en-US" b="1" dirty="0"/>
              <a:t>162,101</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In YTD 2020 there was an average of</a:t>
            </a:r>
            <a:r>
              <a:rPr lang="en-US" sz="1200" dirty="0">
                <a:highlight>
                  <a:srgbClr val="FFFFFF"/>
                </a:highlight>
              </a:rPr>
              <a:t> 10,777 </a:t>
            </a:r>
            <a:r>
              <a:rPr lang="en-US" sz="1200" dirty="0"/>
              <a:t>eligible subscribers. (129,324/12=10,777)</a:t>
            </a:r>
            <a:r>
              <a:rPr lang="en-US" sz="1200" b="0" i="0" u="none" strike="noStrike" kern="1200" baseline="0" dirty="0">
                <a:solidFill>
                  <a:schemeClr val="tx1"/>
                </a:solidFill>
                <a:latin typeface="+mn-lt"/>
                <a:ea typeface="+mn-ea"/>
                <a:cs typeface="+mn-cs"/>
              </a:rPr>
              <a:t>	</a:t>
            </a:r>
          </a:p>
          <a:p>
            <a:r>
              <a:rPr lang="en-US" dirty="0"/>
              <a:t>	Net Lease	Flex Link	Total</a:t>
            </a:r>
          </a:p>
          <a:p>
            <a:r>
              <a:rPr lang="en-US" dirty="0"/>
              <a:t>Jan	8,275	2,428	10,703</a:t>
            </a:r>
          </a:p>
          <a:p>
            <a:r>
              <a:rPr lang="en-US" dirty="0"/>
              <a:t>Feb	8,474	2,420	10,894</a:t>
            </a:r>
          </a:p>
          <a:p>
            <a:r>
              <a:rPr lang="en-US" dirty="0"/>
              <a:t>Mar	8,474	2,411	10,885</a:t>
            </a:r>
          </a:p>
          <a:p>
            <a:r>
              <a:rPr lang="en-US" dirty="0"/>
              <a:t>Apr	8,474	2,411	10,885</a:t>
            </a:r>
          </a:p>
          <a:p>
            <a:r>
              <a:rPr lang="en-US" dirty="0"/>
              <a:t>May	8,474	2,407	10,881 </a:t>
            </a:r>
          </a:p>
          <a:p>
            <a:r>
              <a:rPr lang="en-US" dirty="0"/>
              <a:t>June	8,474	2,408	10,882</a:t>
            </a:r>
          </a:p>
          <a:p>
            <a:r>
              <a:rPr lang="en-US" dirty="0"/>
              <a:t>July	8,474	2,379	10,853	</a:t>
            </a:r>
          </a:p>
          <a:p>
            <a:r>
              <a:rPr lang="en-US" dirty="0"/>
              <a:t>Aug	8,474	2,366	10,840</a:t>
            </a:r>
          </a:p>
          <a:p>
            <a:r>
              <a:rPr lang="en-US" dirty="0"/>
              <a:t>Sep	8,474	2,364	10,838</a:t>
            </a:r>
          </a:p>
          <a:p>
            <a:r>
              <a:rPr lang="en-US" dirty="0"/>
              <a:t>Oct	8,474	2,353	10,827</a:t>
            </a:r>
          </a:p>
          <a:p>
            <a:r>
              <a:rPr lang="en-US" dirty="0"/>
              <a:t>Nov	8,076	2,359	10,435</a:t>
            </a:r>
          </a:p>
          <a:p>
            <a:r>
              <a:rPr lang="en-US" dirty="0"/>
              <a:t>Dec	8,054	2,347	10,401</a:t>
            </a:r>
          </a:p>
          <a:p>
            <a:endParaRPr lang="en-US" dirty="0"/>
          </a:p>
          <a:p>
            <a:r>
              <a:rPr lang="en-US" dirty="0"/>
              <a:t>Claims per eligible subscriber</a:t>
            </a:r>
          </a:p>
          <a:p>
            <a:r>
              <a:rPr lang="en-US" dirty="0"/>
              <a:t>	Provider	148,859 / 10,777 = 13.8126566</a:t>
            </a:r>
          </a:p>
          <a:p>
            <a:r>
              <a:rPr lang="en-US" dirty="0"/>
              <a:t>	Facility	13,242 / 10,777 = 1.23800687</a:t>
            </a:r>
          </a:p>
          <a:p>
            <a:r>
              <a:rPr lang="en-US" dirty="0"/>
              <a:t>	Total	162,101 / 10,777 = 15,0413844</a:t>
            </a:r>
          </a:p>
          <a:p>
            <a:endParaRPr lang="en-US" dirty="0"/>
          </a:p>
          <a:p>
            <a:r>
              <a:rPr lang="en-US" dirty="0"/>
              <a:t>Billed Amount		NetLease	FlexLink	Total</a:t>
            </a:r>
          </a:p>
          <a:p>
            <a:r>
              <a:rPr lang="en-US" dirty="0"/>
              <a:t>	Provider	$58,360,780	$19,131,004	</a:t>
            </a:r>
            <a:r>
              <a:rPr lang="en-US" b="1" dirty="0"/>
              <a:t>$77,491,784</a:t>
            </a:r>
          </a:p>
          <a:p>
            <a:r>
              <a:rPr lang="en-US" dirty="0"/>
              <a:t>	Facility	$73,865,973	$27,964,519	</a:t>
            </a:r>
            <a:r>
              <a:rPr lang="en-US" b="1" dirty="0"/>
              <a:t>$101,830,492</a:t>
            </a:r>
          </a:p>
          <a:p>
            <a:r>
              <a:rPr lang="en-US" dirty="0"/>
              <a:t> 	Total	$132,226,753	47,095,523	</a:t>
            </a:r>
            <a:r>
              <a:rPr lang="en-US" b="1" dirty="0"/>
              <a:t>$179,322,276</a:t>
            </a:r>
          </a:p>
          <a:p>
            <a:endParaRPr lang="en-US" b="1" dirty="0"/>
          </a:p>
          <a:p>
            <a:r>
              <a:rPr lang="en-US" dirty="0"/>
              <a:t>Savings $		Net Lease	Flex Link	Total</a:t>
            </a:r>
          </a:p>
          <a:p>
            <a:r>
              <a:rPr lang="en-US" dirty="0"/>
              <a:t>	Provider	$30,224,645	$11,779,922	$42,004,567</a:t>
            </a:r>
          </a:p>
          <a:p>
            <a:r>
              <a:rPr lang="en-US" dirty="0"/>
              <a:t>	Facility	$33,916,577	$13,802,875	$47,719,452</a:t>
            </a:r>
          </a:p>
          <a:p>
            <a:r>
              <a:rPr lang="en-US" dirty="0"/>
              <a:t>	Total	$64,141,222	$25,582,797	$89,724,019</a:t>
            </a:r>
          </a:p>
          <a:p>
            <a:endParaRPr lang="en-US" dirty="0"/>
          </a:p>
          <a:p>
            <a:r>
              <a:rPr lang="en-US" dirty="0"/>
              <a:t>Savings %				Avg Total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Provider	$42,004,567 / $77,491,784 = 54.2051877%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Facility	$47,719,452 / $101,830,492 = 46.8616532%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Total	$89,724,019 / $</a:t>
            </a:r>
            <a:r>
              <a:rPr lang="en-US" b="0" dirty="0"/>
              <a:t>179,322,276 = 50.0350659%</a:t>
            </a:r>
          </a:p>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7</a:t>
            </a:fld>
            <a:endParaRPr lang="en-US" dirty="0"/>
          </a:p>
        </p:txBody>
      </p:sp>
    </p:spTree>
    <p:extLst>
      <p:ext uri="{BB962C8B-B14F-4D97-AF65-F5344CB8AC3E}">
        <p14:creationId xmlns:p14="http://schemas.microsoft.com/office/powerpoint/2010/main" val="1037038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8</a:t>
            </a:fld>
            <a:endParaRPr lang="en-US" dirty="0"/>
          </a:p>
        </p:txBody>
      </p:sp>
    </p:spTree>
    <p:extLst>
      <p:ext uri="{BB962C8B-B14F-4D97-AF65-F5344CB8AC3E}">
        <p14:creationId xmlns:p14="http://schemas.microsoft.com/office/powerpoint/2010/main" val="3782020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9</a:t>
            </a:fld>
            <a:endParaRPr lang="en-US" dirty="0"/>
          </a:p>
        </p:txBody>
      </p:sp>
    </p:spTree>
    <p:extLst>
      <p:ext uri="{BB962C8B-B14F-4D97-AF65-F5344CB8AC3E}">
        <p14:creationId xmlns:p14="http://schemas.microsoft.com/office/powerpoint/2010/main" val="3732379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10:</a:t>
            </a:r>
          </a:p>
          <a:p>
            <a:r>
              <a:rPr lang="en-US" dirty="0"/>
              <a:t>	 Facility		Specialty</a:t>
            </a:r>
          </a:p>
          <a:p>
            <a:r>
              <a:rPr lang="en-US" dirty="0"/>
              <a:t>	Top 10 Billed	Total Billed	Top 10 Billed	Total Billed</a:t>
            </a:r>
          </a:p>
          <a:p>
            <a:r>
              <a:rPr lang="en-US" dirty="0"/>
              <a:t>Net Lease 	28,426,081	73,865,973	28,850,777	58,360,780</a:t>
            </a:r>
          </a:p>
          <a:p>
            <a:r>
              <a:rPr lang="en-US" dirty="0"/>
              <a:t>Flex Link	16,602,994	27,964,519	11,926,842	19,131,004</a:t>
            </a:r>
          </a:p>
          <a:p>
            <a:r>
              <a:rPr lang="en-US" dirty="0"/>
              <a:t>Total	45,029,075	101,830,492	40,777,619	72,491,784		</a:t>
            </a:r>
          </a:p>
          <a:p>
            <a:r>
              <a:rPr lang="en-US" dirty="0"/>
              <a:t>	44.22%		56.25%</a:t>
            </a:r>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10</a:t>
            </a:fld>
            <a:endParaRPr lang="en-US" dirty="0"/>
          </a:p>
        </p:txBody>
      </p:sp>
    </p:spTree>
    <p:extLst>
      <p:ext uri="{BB962C8B-B14F-4D97-AF65-F5344CB8AC3E}">
        <p14:creationId xmlns:p14="http://schemas.microsoft.com/office/powerpoint/2010/main" val="401135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10:</a:t>
            </a:r>
          </a:p>
          <a:p>
            <a:r>
              <a:rPr lang="en-US" dirty="0"/>
              <a:t>	 Facility		Specialty</a:t>
            </a:r>
          </a:p>
          <a:p>
            <a:r>
              <a:rPr lang="en-US" dirty="0"/>
              <a:t>	Top 10 Billed	Total Billed	Top 10 Billed	Total Billed</a:t>
            </a:r>
          </a:p>
          <a:p>
            <a:r>
              <a:rPr lang="en-US" dirty="0"/>
              <a:t>Net Lease 	28,426,081	73,865,973	28,850,777	58,360,780</a:t>
            </a:r>
          </a:p>
          <a:p>
            <a:r>
              <a:rPr lang="en-US" dirty="0"/>
              <a:t>Flex Link	16,602,994	27,964,519	11,926,842	19,131,004</a:t>
            </a:r>
          </a:p>
          <a:p>
            <a:r>
              <a:rPr lang="en-US" dirty="0"/>
              <a:t>Total	45,029,075	101,830,492	40,777,619	72,491,784		</a:t>
            </a:r>
          </a:p>
          <a:p>
            <a:r>
              <a:rPr lang="en-US" dirty="0"/>
              <a:t>	44.22%		56.25%</a:t>
            </a:r>
          </a:p>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13</a:t>
            </a:fld>
            <a:endParaRPr lang="en-US" dirty="0"/>
          </a:p>
        </p:txBody>
      </p:sp>
    </p:spTree>
    <p:extLst>
      <p:ext uri="{BB962C8B-B14F-4D97-AF65-F5344CB8AC3E}">
        <p14:creationId xmlns:p14="http://schemas.microsoft.com/office/powerpoint/2010/main" val="2630220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Volume	NetLease	FlexLink	Total</a:t>
            </a:r>
          </a:p>
          <a:p>
            <a:r>
              <a:rPr lang="en-US" dirty="0"/>
              <a:t>	Provider	112,318	36,541	</a:t>
            </a:r>
            <a:r>
              <a:rPr lang="en-US" b="1" dirty="0">
                <a:solidFill>
                  <a:schemeClr val="tx1"/>
                </a:solidFill>
              </a:rPr>
              <a:t>148,859</a:t>
            </a:r>
          </a:p>
          <a:p>
            <a:r>
              <a:rPr lang="en-US" dirty="0"/>
              <a:t>	Facility	9,481	3,761	</a:t>
            </a:r>
            <a:r>
              <a:rPr lang="en-US" b="1" dirty="0"/>
              <a:t>13,242</a:t>
            </a:r>
          </a:p>
          <a:p>
            <a:r>
              <a:rPr lang="en-US" dirty="0"/>
              <a:t>	Total	121,799	40,302	</a:t>
            </a:r>
            <a:r>
              <a:rPr lang="en-US" b="1" dirty="0"/>
              <a:t>162,101</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In YTD 2020 there was an average of</a:t>
            </a:r>
            <a:r>
              <a:rPr lang="en-US" sz="1200" dirty="0">
                <a:highlight>
                  <a:srgbClr val="FFFFFF"/>
                </a:highlight>
              </a:rPr>
              <a:t> 10,777 </a:t>
            </a:r>
            <a:r>
              <a:rPr lang="en-US" sz="1200" dirty="0"/>
              <a:t>eligible subscribers. (129,324/12=10,777)</a:t>
            </a:r>
            <a:r>
              <a:rPr lang="en-US" sz="1200" b="0" i="0" u="none" strike="noStrike" kern="1200" baseline="0" dirty="0">
                <a:solidFill>
                  <a:schemeClr val="tx1"/>
                </a:solidFill>
                <a:latin typeface="+mn-lt"/>
                <a:ea typeface="+mn-ea"/>
                <a:cs typeface="+mn-cs"/>
              </a:rPr>
              <a:t>	</a:t>
            </a:r>
          </a:p>
          <a:p>
            <a:r>
              <a:rPr lang="en-US" dirty="0"/>
              <a:t>	Net Lease	Flex Link	Total</a:t>
            </a:r>
          </a:p>
          <a:p>
            <a:r>
              <a:rPr lang="en-US" dirty="0"/>
              <a:t>Jan	8,275	2,428	10,703</a:t>
            </a:r>
          </a:p>
          <a:p>
            <a:r>
              <a:rPr lang="en-US" dirty="0"/>
              <a:t>Feb	8,474	2,420	10,894</a:t>
            </a:r>
          </a:p>
          <a:p>
            <a:r>
              <a:rPr lang="en-US" dirty="0"/>
              <a:t>Mar	8,474	2,411	10,885</a:t>
            </a:r>
          </a:p>
          <a:p>
            <a:r>
              <a:rPr lang="en-US" dirty="0"/>
              <a:t>Apr	8,474	2,411	10,885</a:t>
            </a:r>
          </a:p>
          <a:p>
            <a:r>
              <a:rPr lang="en-US" dirty="0"/>
              <a:t>May	8,474	2,407	10,881 </a:t>
            </a:r>
          </a:p>
          <a:p>
            <a:r>
              <a:rPr lang="en-US" dirty="0"/>
              <a:t>June	8,474	2,408	10,882</a:t>
            </a:r>
          </a:p>
          <a:p>
            <a:r>
              <a:rPr lang="en-US" dirty="0"/>
              <a:t>July	8,474	2,379	10,853	</a:t>
            </a:r>
          </a:p>
          <a:p>
            <a:r>
              <a:rPr lang="en-US" dirty="0"/>
              <a:t>Aug	8,474	2,366	10,840</a:t>
            </a:r>
          </a:p>
          <a:p>
            <a:r>
              <a:rPr lang="en-US" dirty="0"/>
              <a:t>Sep	8,474	2,364	10,838</a:t>
            </a:r>
          </a:p>
          <a:p>
            <a:r>
              <a:rPr lang="en-US" dirty="0"/>
              <a:t>Oct	8,474	2,353	10,827</a:t>
            </a:r>
          </a:p>
          <a:p>
            <a:r>
              <a:rPr lang="en-US" dirty="0"/>
              <a:t>Nov	8,076	2,359	10,435</a:t>
            </a:r>
          </a:p>
          <a:p>
            <a:r>
              <a:rPr lang="en-US" dirty="0"/>
              <a:t>Dec	8,054	2,347	10,401</a:t>
            </a:r>
          </a:p>
          <a:p>
            <a:endParaRPr lang="en-US" dirty="0"/>
          </a:p>
          <a:p>
            <a:r>
              <a:rPr lang="en-US" dirty="0"/>
              <a:t>Average Monthly Enrollment: </a:t>
            </a:r>
          </a:p>
          <a:p>
            <a:r>
              <a:rPr lang="en-US" dirty="0"/>
              <a:t>FlexLink: 28,653 / 12 = 2,388</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NetLease: 100,671 / 12 = 8,389</a:t>
            </a:r>
          </a:p>
          <a:p>
            <a:endParaRPr lang="en-US" dirty="0"/>
          </a:p>
          <a:p>
            <a:r>
              <a:rPr lang="en-US" dirty="0"/>
              <a:t>Claims per eligible subscriber</a:t>
            </a:r>
          </a:p>
          <a:p>
            <a:r>
              <a:rPr lang="en-US" dirty="0"/>
              <a:t>	Provider	148,859 / 10,777 = 13.8126566</a:t>
            </a:r>
          </a:p>
          <a:p>
            <a:r>
              <a:rPr lang="en-US" dirty="0"/>
              <a:t>	Facility	13,242 / 10,777 = 1.23800687</a:t>
            </a:r>
          </a:p>
          <a:p>
            <a:r>
              <a:rPr lang="en-US" dirty="0"/>
              <a:t>	Total	162,101 / 10,777 = 15,0413844</a:t>
            </a:r>
          </a:p>
          <a:p>
            <a:endParaRPr lang="en-US" dirty="0"/>
          </a:p>
          <a:p>
            <a:r>
              <a:rPr lang="en-US" dirty="0"/>
              <a:t>Billed Amount		NetLease	FlexLink	Total</a:t>
            </a:r>
          </a:p>
          <a:p>
            <a:r>
              <a:rPr lang="en-US" dirty="0"/>
              <a:t>	Provider	$58,360,780	$19,131,004	</a:t>
            </a:r>
            <a:r>
              <a:rPr lang="en-US" b="1" dirty="0"/>
              <a:t>$77,491,784</a:t>
            </a:r>
          </a:p>
          <a:p>
            <a:r>
              <a:rPr lang="en-US" dirty="0"/>
              <a:t>	Facility	$73,865,973	$27,964,519	</a:t>
            </a:r>
            <a:r>
              <a:rPr lang="en-US" b="1" dirty="0"/>
              <a:t>$101,830,492</a:t>
            </a:r>
          </a:p>
          <a:p>
            <a:r>
              <a:rPr lang="en-US" dirty="0"/>
              <a:t> 	Total	$132,226,753	47,095,523	</a:t>
            </a:r>
            <a:r>
              <a:rPr lang="en-US" b="1" dirty="0"/>
              <a:t>$179,322,276</a:t>
            </a:r>
          </a:p>
          <a:p>
            <a:endParaRPr lang="en-US" b="1" dirty="0"/>
          </a:p>
          <a:p>
            <a:r>
              <a:rPr lang="en-US" dirty="0"/>
              <a:t>Savings $		Net Lease	Flex Link	Total</a:t>
            </a:r>
          </a:p>
          <a:p>
            <a:r>
              <a:rPr lang="en-US" dirty="0"/>
              <a:t>	Provider	$30,224,645	$11,779,922	$42,004,567</a:t>
            </a:r>
          </a:p>
          <a:p>
            <a:r>
              <a:rPr lang="en-US" dirty="0"/>
              <a:t>	Facility	$33,916,577	$13,802,875	$47,719,452</a:t>
            </a:r>
          </a:p>
          <a:p>
            <a:r>
              <a:rPr lang="en-US" dirty="0"/>
              <a:t>	Total	$64,141,222	$25,582,797	$89,724,019</a:t>
            </a:r>
          </a:p>
          <a:p>
            <a:endParaRPr lang="en-US" dirty="0"/>
          </a:p>
          <a:p>
            <a:r>
              <a:rPr lang="en-US" dirty="0"/>
              <a:t>Savings %				Avg Total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Provider	$42,004,567 / $77,491,784 = 54.2051877%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Facility	$47,719,452 / $101,830,492 = 46.8616532%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Total	$89,724,019 / $</a:t>
            </a:r>
            <a:r>
              <a:rPr lang="en-US" b="0" dirty="0"/>
              <a:t>179,322,276 = 50.0350659%</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a:p>
          <a:p>
            <a:r>
              <a:rPr lang="en-US" dirty="0"/>
              <a:t>Top 10:</a:t>
            </a:r>
          </a:p>
          <a:p>
            <a:r>
              <a:rPr lang="en-US" dirty="0"/>
              <a:t>	 Facility		Specialty</a:t>
            </a:r>
          </a:p>
          <a:p>
            <a:r>
              <a:rPr lang="en-US" dirty="0"/>
              <a:t>	Top 10 Billed	Total Billed	Top 10 Billed	Total Billed</a:t>
            </a:r>
          </a:p>
          <a:p>
            <a:r>
              <a:rPr lang="en-US" dirty="0"/>
              <a:t>Net Lease 	28,426,081	73,865,973	28,850,777	58,360,780</a:t>
            </a:r>
          </a:p>
          <a:p>
            <a:r>
              <a:rPr lang="en-US" dirty="0"/>
              <a:t>Flex Link	16,602,994	27,964,519	11,926,842	19,131,004</a:t>
            </a:r>
          </a:p>
          <a:p>
            <a:r>
              <a:rPr lang="en-US" dirty="0"/>
              <a:t>Total	45,029,075	101,830,492	40,777,619	72,491,784		</a:t>
            </a:r>
          </a:p>
          <a:p>
            <a:r>
              <a:rPr lang="en-US" dirty="0"/>
              <a:t>	44.22%		56.25%</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Admin Fees: $455,016 + $655,080 = $1,110,096</a:t>
            </a:r>
          </a:p>
          <a:p>
            <a:r>
              <a:rPr lang="en-US" dirty="0"/>
              <a:t>	40.99%	59.01%</a:t>
            </a:r>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14</a:t>
            </a:fld>
            <a:endParaRPr lang="en-US" dirty="0"/>
          </a:p>
        </p:txBody>
      </p:sp>
    </p:spTree>
    <p:extLst>
      <p:ext uri="{BB962C8B-B14F-4D97-AF65-F5344CB8AC3E}">
        <p14:creationId xmlns:p14="http://schemas.microsoft.com/office/powerpoint/2010/main" val="1517265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Volume	NetLease	FlexLink	Total</a:t>
            </a:r>
          </a:p>
          <a:p>
            <a:r>
              <a:rPr lang="en-US" dirty="0"/>
              <a:t>	Provider	112,318	36,541	</a:t>
            </a:r>
            <a:r>
              <a:rPr lang="en-US" b="1" dirty="0">
                <a:solidFill>
                  <a:schemeClr val="tx1"/>
                </a:solidFill>
              </a:rPr>
              <a:t>148,859</a:t>
            </a:r>
          </a:p>
          <a:p>
            <a:r>
              <a:rPr lang="en-US" dirty="0"/>
              <a:t>	Facility	9,481	3,761	</a:t>
            </a:r>
            <a:r>
              <a:rPr lang="en-US" b="1" dirty="0"/>
              <a:t>13,242</a:t>
            </a:r>
          </a:p>
          <a:p>
            <a:r>
              <a:rPr lang="en-US" dirty="0"/>
              <a:t>	Total	121,799	40,302	</a:t>
            </a:r>
            <a:r>
              <a:rPr lang="en-US" b="1" dirty="0"/>
              <a:t>162,101</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In YTD 2020 there was an average of</a:t>
            </a:r>
            <a:r>
              <a:rPr lang="en-US" sz="1200" dirty="0">
                <a:highlight>
                  <a:srgbClr val="FFFFFF"/>
                </a:highlight>
              </a:rPr>
              <a:t> 10,777 </a:t>
            </a:r>
            <a:r>
              <a:rPr lang="en-US" sz="1200" dirty="0"/>
              <a:t>eligible subscribers. (129,324/12=10,777)</a:t>
            </a:r>
            <a:r>
              <a:rPr lang="en-US" sz="1200" b="0" i="0" u="none" strike="noStrike" kern="1200" baseline="0" dirty="0">
                <a:solidFill>
                  <a:schemeClr val="tx1"/>
                </a:solidFill>
                <a:latin typeface="+mn-lt"/>
                <a:ea typeface="+mn-ea"/>
                <a:cs typeface="+mn-cs"/>
              </a:rPr>
              <a:t>	</a:t>
            </a:r>
          </a:p>
          <a:p>
            <a:r>
              <a:rPr lang="en-US" dirty="0"/>
              <a:t>	Net Lease	Flex Link	Total</a:t>
            </a:r>
          </a:p>
          <a:p>
            <a:r>
              <a:rPr lang="en-US" dirty="0"/>
              <a:t>Jan	8,275	2,428	10,703</a:t>
            </a:r>
          </a:p>
          <a:p>
            <a:r>
              <a:rPr lang="en-US" dirty="0"/>
              <a:t>Feb	8,474	2,420	10,894</a:t>
            </a:r>
          </a:p>
          <a:p>
            <a:r>
              <a:rPr lang="en-US" dirty="0"/>
              <a:t>Mar	8,474	2,411	10,885</a:t>
            </a:r>
          </a:p>
          <a:p>
            <a:r>
              <a:rPr lang="en-US" dirty="0"/>
              <a:t>Apr	8,474	2,411	10,885</a:t>
            </a:r>
          </a:p>
          <a:p>
            <a:r>
              <a:rPr lang="en-US" dirty="0"/>
              <a:t>May	8,474	2,407	10,881 </a:t>
            </a:r>
          </a:p>
          <a:p>
            <a:r>
              <a:rPr lang="en-US" dirty="0"/>
              <a:t>June	8,474	2,408	10,882</a:t>
            </a:r>
          </a:p>
          <a:p>
            <a:r>
              <a:rPr lang="en-US" dirty="0"/>
              <a:t>July	8,474	2,379	10,853	</a:t>
            </a:r>
          </a:p>
          <a:p>
            <a:r>
              <a:rPr lang="en-US" dirty="0"/>
              <a:t>Aug	8,474	2,366	10,840</a:t>
            </a:r>
          </a:p>
          <a:p>
            <a:r>
              <a:rPr lang="en-US" dirty="0"/>
              <a:t>Sep	8,474	2,364	10,838</a:t>
            </a:r>
          </a:p>
          <a:p>
            <a:r>
              <a:rPr lang="en-US" dirty="0"/>
              <a:t>Oct	8,474	2,353	10,827</a:t>
            </a:r>
          </a:p>
          <a:p>
            <a:r>
              <a:rPr lang="en-US" dirty="0"/>
              <a:t>Nov	8,076	2,359	10,435</a:t>
            </a:r>
          </a:p>
          <a:p>
            <a:r>
              <a:rPr lang="en-US" dirty="0"/>
              <a:t>Dec	8,054	2,347	10,401</a:t>
            </a:r>
          </a:p>
          <a:p>
            <a:endParaRPr lang="en-US" dirty="0"/>
          </a:p>
          <a:p>
            <a:r>
              <a:rPr lang="en-US" dirty="0"/>
              <a:t>Average Monthly Enrollment: </a:t>
            </a:r>
          </a:p>
          <a:p>
            <a:r>
              <a:rPr lang="en-US" dirty="0"/>
              <a:t>FlexLink: 28,653 / 12 = 2,388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NetLease: 100,671 / 12 = 8,389</a:t>
            </a:r>
          </a:p>
          <a:p>
            <a:endParaRPr lang="en-US" dirty="0"/>
          </a:p>
          <a:p>
            <a:r>
              <a:rPr lang="en-US" dirty="0"/>
              <a:t>Claims per eligible subscriber</a:t>
            </a:r>
          </a:p>
          <a:p>
            <a:r>
              <a:rPr lang="en-US" dirty="0"/>
              <a:t>	Provider	148,859 / 10,777 = 13.8126566</a:t>
            </a:r>
          </a:p>
          <a:p>
            <a:r>
              <a:rPr lang="en-US" dirty="0"/>
              <a:t>	Facility	13,242 / 10,777 = 1.23800687</a:t>
            </a:r>
          </a:p>
          <a:p>
            <a:r>
              <a:rPr lang="en-US" dirty="0"/>
              <a:t>	Total	162,101 / 10,777 = 15,0413844</a:t>
            </a:r>
          </a:p>
          <a:p>
            <a:endParaRPr lang="en-US" dirty="0"/>
          </a:p>
          <a:p>
            <a:r>
              <a:rPr lang="en-US" dirty="0"/>
              <a:t>Billed Amount		NetLease	FlexLink	Total</a:t>
            </a:r>
          </a:p>
          <a:p>
            <a:r>
              <a:rPr lang="en-US" dirty="0"/>
              <a:t>	Provider	$58,360,780	$19,131,004	</a:t>
            </a:r>
            <a:r>
              <a:rPr lang="en-US" b="1" dirty="0"/>
              <a:t>$77,491,784</a:t>
            </a:r>
          </a:p>
          <a:p>
            <a:r>
              <a:rPr lang="en-US" dirty="0"/>
              <a:t>	Facility	$73,865,973	$27,964,519	</a:t>
            </a:r>
            <a:r>
              <a:rPr lang="en-US" b="1" dirty="0"/>
              <a:t>$101,830,492</a:t>
            </a:r>
          </a:p>
          <a:p>
            <a:r>
              <a:rPr lang="en-US" dirty="0"/>
              <a:t> 	Total	$132,226,753	47,095,523	</a:t>
            </a:r>
            <a:r>
              <a:rPr lang="en-US" b="1" dirty="0"/>
              <a:t>$179,322,276</a:t>
            </a:r>
          </a:p>
          <a:p>
            <a:endParaRPr lang="en-US" b="1" dirty="0"/>
          </a:p>
          <a:p>
            <a:r>
              <a:rPr lang="en-US" dirty="0"/>
              <a:t>Savings $		Net Lease	Flex Link	Total</a:t>
            </a:r>
          </a:p>
          <a:p>
            <a:r>
              <a:rPr lang="en-US" dirty="0"/>
              <a:t>	Provider	$30,224,645	$11,779,922	$42,004,567</a:t>
            </a:r>
          </a:p>
          <a:p>
            <a:r>
              <a:rPr lang="en-US" dirty="0"/>
              <a:t>	Facility	$33,916,577	$13,802,875	$47,719,452</a:t>
            </a:r>
          </a:p>
          <a:p>
            <a:r>
              <a:rPr lang="en-US" dirty="0"/>
              <a:t>	Total	$64,141,222	$25,582,797	$89,724,019</a:t>
            </a:r>
          </a:p>
          <a:p>
            <a:endParaRPr lang="en-US" dirty="0"/>
          </a:p>
          <a:p>
            <a:r>
              <a:rPr lang="en-US" dirty="0"/>
              <a:t>Savings %				Avg Total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Provider	$42,004,567 / $77,491,784 = 54.2051877%</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Facility	$47,719,452 / $101,830,492 = 46.8616532%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Total	$89,724,019 / $</a:t>
            </a:r>
            <a:r>
              <a:rPr lang="en-US" b="0" dirty="0"/>
              <a:t>179,322,276 = 50.0350659%</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0" dirty="0"/>
          </a:p>
          <a:p>
            <a:r>
              <a:rPr lang="en-US" dirty="0"/>
              <a:t>Top 10:</a:t>
            </a:r>
          </a:p>
          <a:p>
            <a:r>
              <a:rPr lang="en-US" dirty="0"/>
              <a:t>	 Facility		Specialty</a:t>
            </a:r>
          </a:p>
          <a:p>
            <a:r>
              <a:rPr lang="en-US" dirty="0"/>
              <a:t>	Top 10 Billed	Total Billed	Top 10 Billed	Total Billed</a:t>
            </a:r>
          </a:p>
          <a:p>
            <a:r>
              <a:rPr lang="en-US" dirty="0"/>
              <a:t>Net Lease 	28,426,081	73,865,973	28,850,777	58,360,780</a:t>
            </a:r>
          </a:p>
          <a:p>
            <a:r>
              <a:rPr lang="en-US" dirty="0"/>
              <a:t>Flex Link	16,602,994	27,964,519	11,926,842	19,131,004</a:t>
            </a:r>
          </a:p>
          <a:p>
            <a:r>
              <a:rPr lang="en-US" dirty="0"/>
              <a:t>Total	45,029,075	101,830,492	40,777,619	72,491,784		</a:t>
            </a:r>
          </a:p>
          <a:p>
            <a:r>
              <a:rPr lang="en-US" dirty="0"/>
              <a:t>	44.22%		56.25%</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Admin Fees: $455,016 + $655,080 = $1,110,096</a:t>
            </a:r>
          </a:p>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15</a:t>
            </a:fld>
            <a:endParaRPr lang="en-US" dirty="0"/>
          </a:p>
        </p:txBody>
      </p:sp>
    </p:spTree>
    <p:extLst>
      <p:ext uri="{BB962C8B-B14F-4D97-AF65-F5344CB8AC3E}">
        <p14:creationId xmlns:p14="http://schemas.microsoft.com/office/powerpoint/2010/main" val="1936067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Admin Fees: $37,918 + $54,590 = $92,508</a:t>
            </a:r>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16</a:t>
            </a:fld>
            <a:endParaRPr lang="en-US" dirty="0"/>
          </a:p>
        </p:txBody>
      </p:sp>
    </p:spTree>
    <p:extLst>
      <p:ext uri="{BB962C8B-B14F-4D97-AF65-F5344CB8AC3E}">
        <p14:creationId xmlns:p14="http://schemas.microsoft.com/office/powerpoint/2010/main" val="2014020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4E4A044-631F-408A-AE20-3AB1FD5548B1}" type="slidenum">
              <a:rPr lang="en-US" smtClean="0"/>
              <a:pPr>
                <a:defRPr/>
              </a:pPr>
              <a:t>17</a:t>
            </a:fld>
            <a:endParaRPr lang="en-US" dirty="0"/>
          </a:p>
        </p:txBody>
      </p:sp>
    </p:spTree>
    <p:extLst>
      <p:ext uri="{BB962C8B-B14F-4D97-AF65-F5344CB8AC3E}">
        <p14:creationId xmlns:p14="http://schemas.microsoft.com/office/powerpoint/2010/main" val="4061249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01702" y="704850"/>
            <a:ext cx="357822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2178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layout">
    <p:spTree>
      <p:nvGrpSpPr>
        <p:cNvPr id="1" name=""/>
        <p:cNvGrpSpPr/>
        <p:nvPr/>
      </p:nvGrpSpPr>
      <p:grpSpPr>
        <a:xfrm>
          <a:off x="0" y="0"/>
          <a:ext cx="0" cy="0"/>
          <a:chOff x="0" y="0"/>
          <a:chExt cx="0" cy="0"/>
        </a:xfrm>
      </p:grpSpPr>
      <p:sp>
        <p:nvSpPr>
          <p:cNvPr id="6" name="Content Placeholder 6"/>
          <p:cNvSpPr>
            <a:spLocks noGrp="1"/>
          </p:cNvSpPr>
          <p:nvPr>
            <p:ph sz="quarter" idx="11"/>
          </p:nvPr>
        </p:nvSpPr>
        <p:spPr>
          <a:xfrm>
            <a:off x="376132" y="1303020"/>
            <a:ext cx="8463069" cy="4860713"/>
          </a:xfrm>
          <a:prstGeom prst="rect">
            <a:avLst/>
          </a:prstGeom>
        </p:spPr>
        <p:txBody>
          <a:bodyPr>
            <a:normAutofit/>
          </a:bodyPr>
          <a:lstStyle>
            <a:lvl1pPr marL="174625" indent="-174625">
              <a:defRPr sz="1600" spc="30" baseline="0">
                <a:solidFill>
                  <a:schemeClr val="tx1"/>
                </a:solidFill>
              </a:defRPr>
            </a:lvl1pPr>
            <a:lvl2pPr marL="457200" indent="-228600">
              <a:defRPr sz="1400" spc="30" baseline="0">
                <a:solidFill>
                  <a:schemeClr val="tx1"/>
                </a:solidFill>
              </a:defRPr>
            </a:lvl2pPr>
            <a:lvl3pPr marL="685800" indent="-228600">
              <a:defRPr sz="1400" spc="30" baseline="0">
                <a:solidFill>
                  <a:schemeClr val="tx1"/>
                </a:solidFill>
              </a:defRPr>
            </a:lvl3pPr>
            <a:lvl4pPr marL="914400" indent="-228600">
              <a:defRPr sz="1400" spc="30" baseline="0">
                <a:solidFill>
                  <a:schemeClr val="tx1"/>
                </a:solidFill>
              </a:defRPr>
            </a:lvl4pPr>
            <a:lvl5pPr marL="1143000" indent="-228600">
              <a:defRPr sz="1400" spc="3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p:cNvSpPr>
            <a:spLocks noGrp="1"/>
          </p:cNvSpPr>
          <p:nvPr>
            <p:ph type="title"/>
          </p:nvPr>
        </p:nvSpPr>
        <p:spPr>
          <a:xfrm>
            <a:off x="376132" y="609600"/>
            <a:ext cx="8463069" cy="412750"/>
          </a:xfrm>
          <a:prstGeom prst="rect">
            <a:avLst/>
          </a:prstGeom>
        </p:spPr>
        <p:txBody>
          <a:bodyPr/>
          <a:lstStyle/>
          <a:p>
            <a:r>
              <a:rPr lang="en-US"/>
              <a:t>Click to edit Master title style</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5B039891-A3DC-4BA5-8C3E-D5C916D71B29}" type="slidenum">
              <a:rPr lang="en-US"/>
              <a:pPr>
                <a:defRPr/>
              </a:pPr>
              <a:t>‹#›</a:t>
            </a:fld>
            <a:endParaRPr lang="en-US" dirty="0"/>
          </a:p>
        </p:txBody>
      </p:sp>
    </p:spTree>
    <p:extLst>
      <p:ext uri="{BB962C8B-B14F-4D97-AF65-F5344CB8AC3E}">
        <p14:creationId xmlns:p14="http://schemas.microsoft.com/office/powerpoint/2010/main" val="1569986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Subtitle Text layout">
    <p:spTree>
      <p:nvGrpSpPr>
        <p:cNvPr id="1" name=""/>
        <p:cNvGrpSpPr/>
        <p:nvPr/>
      </p:nvGrpSpPr>
      <p:grpSpPr>
        <a:xfrm>
          <a:off x="0" y="0"/>
          <a:ext cx="0" cy="0"/>
          <a:chOff x="0" y="0"/>
          <a:chExt cx="0" cy="0"/>
        </a:xfrm>
      </p:grpSpPr>
      <p:sp>
        <p:nvSpPr>
          <p:cNvPr id="6" name="Content Placeholder 6"/>
          <p:cNvSpPr>
            <a:spLocks noGrp="1"/>
          </p:cNvSpPr>
          <p:nvPr>
            <p:ph sz="quarter" idx="11"/>
          </p:nvPr>
        </p:nvSpPr>
        <p:spPr>
          <a:xfrm>
            <a:off x="379188" y="1600200"/>
            <a:ext cx="8467632" cy="4572000"/>
          </a:xfrm>
          <a:prstGeom prst="rect">
            <a:avLst/>
          </a:prstGeom>
        </p:spPr>
        <p:txBody>
          <a:bodyPr>
            <a:normAutofit/>
          </a:bodyPr>
          <a:lstStyle>
            <a:lvl1pPr marL="174625" indent="-174625">
              <a:defRPr sz="1600" spc="30" baseline="0">
                <a:solidFill>
                  <a:schemeClr val="tx1"/>
                </a:solidFill>
              </a:defRPr>
            </a:lvl1pPr>
            <a:lvl2pPr marL="457200" indent="-228600">
              <a:defRPr sz="1400" spc="30" baseline="0">
                <a:solidFill>
                  <a:schemeClr val="tx1"/>
                </a:solidFill>
              </a:defRPr>
            </a:lvl2pPr>
            <a:lvl3pPr marL="685800" indent="-228600">
              <a:defRPr sz="1400" spc="30" baseline="0">
                <a:solidFill>
                  <a:schemeClr val="tx1"/>
                </a:solidFill>
              </a:defRPr>
            </a:lvl3pPr>
            <a:lvl4pPr marL="914400" indent="-228600">
              <a:defRPr sz="1400" spc="30" baseline="0">
                <a:solidFill>
                  <a:schemeClr val="tx1"/>
                </a:solidFill>
              </a:defRPr>
            </a:lvl4pPr>
            <a:lvl5pPr marL="1143000" indent="-228600">
              <a:defRPr sz="1400" spc="3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379188" y="609600"/>
            <a:ext cx="8444772" cy="412750"/>
          </a:xfrm>
          <a:prstGeom prst="rect">
            <a:avLst/>
          </a:prstGeom>
        </p:spPr>
        <p:txBody>
          <a:bodyPr/>
          <a:lstStyle/>
          <a:p>
            <a:r>
              <a:rPr lang="en-US"/>
              <a:t>Click to edit Master title style</a:t>
            </a:r>
            <a:endParaRPr lang="en-US" dirty="0"/>
          </a:p>
        </p:txBody>
      </p:sp>
      <p:sp>
        <p:nvSpPr>
          <p:cNvPr id="12" name="Text Placeholder 2"/>
          <p:cNvSpPr>
            <a:spLocks noGrp="1"/>
          </p:cNvSpPr>
          <p:nvPr>
            <p:ph type="body" idx="1"/>
          </p:nvPr>
        </p:nvSpPr>
        <p:spPr>
          <a:xfrm>
            <a:off x="379188" y="1046165"/>
            <a:ext cx="8457294" cy="338137"/>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Slide Number Placeholder 5"/>
          <p:cNvSpPr>
            <a:spLocks noGrp="1"/>
          </p:cNvSpPr>
          <p:nvPr>
            <p:ph type="sldNum" sz="quarter" idx="12"/>
          </p:nvPr>
        </p:nvSpPr>
        <p:spPr/>
        <p:txBody>
          <a:bodyPr/>
          <a:lstStyle>
            <a:lvl1pPr>
              <a:defRPr/>
            </a:lvl1pPr>
          </a:lstStyle>
          <a:p>
            <a:pPr>
              <a:defRPr/>
            </a:pPr>
            <a:fld id="{28EF8FB0-027F-491E-9ECB-D9C81BFC23A1}" type="slidenum">
              <a:rPr lang="en-US"/>
              <a:pPr>
                <a:defRPr/>
              </a:pPr>
              <a:t>‹#›</a:t>
            </a:fld>
            <a:endParaRPr lang="en-US" dirty="0"/>
          </a:p>
        </p:txBody>
      </p:sp>
    </p:spTree>
    <p:extLst>
      <p:ext uri="{BB962C8B-B14F-4D97-AF65-F5344CB8AC3E}">
        <p14:creationId xmlns:p14="http://schemas.microsoft.com/office/powerpoint/2010/main" val="3870268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3"/>
          <p:cNvSpPr>
            <a:spLocks noGrp="1"/>
          </p:cNvSpPr>
          <p:nvPr>
            <p:ph type="title"/>
          </p:nvPr>
        </p:nvSpPr>
        <p:spPr>
          <a:xfrm>
            <a:off x="379188" y="609600"/>
            <a:ext cx="8444772" cy="412750"/>
          </a:xfrm>
          <a:prstGeom prst="rect">
            <a:avLst/>
          </a:prstGeom>
        </p:spPr>
        <p:txBody>
          <a:bodyPr/>
          <a:lstStyle/>
          <a:p>
            <a:r>
              <a:rPr lang="en-US"/>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B5EEF3DB-54C3-4698-AD59-C067E621FE16}" type="slidenum">
              <a:rPr lang="en-US"/>
              <a:pPr>
                <a:defRPr/>
              </a:pPr>
              <a:t>‹#›</a:t>
            </a:fld>
            <a:endParaRPr lang="en-US" dirty="0"/>
          </a:p>
        </p:txBody>
      </p:sp>
    </p:spTree>
    <p:extLst>
      <p:ext uri="{BB962C8B-B14F-4D97-AF65-F5344CB8AC3E}">
        <p14:creationId xmlns:p14="http://schemas.microsoft.com/office/powerpoint/2010/main" val="2410861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layout">
    <p:spTree>
      <p:nvGrpSpPr>
        <p:cNvPr id="1" name=""/>
        <p:cNvGrpSpPr/>
        <p:nvPr/>
      </p:nvGrpSpPr>
      <p:grpSpPr>
        <a:xfrm>
          <a:off x="0" y="0"/>
          <a:ext cx="0" cy="0"/>
          <a:chOff x="0" y="0"/>
          <a:chExt cx="0" cy="0"/>
        </a:xfrm>
      </p:grpSpPr>
      <p:sp>
        <p:nvSpPr>
          <p:cNvPr id="6" name="Content Placeholder 6"/>
          <p:cNvSpPr>
            <a:spLocks noGrp="1"/>
          </p:cNvSpPr>
          <p:nvPr>
            <p:ph sz="quarter" idx="11"/>
          </p:nvPr>
        </p:nvSpPr>
        <p:spPr>
          <a:xfrm>
            <a:off x="376246" y="1226820"/>
            <a:ext cx="4102621" cy="4945380"/>
          </a:xfrm>
          <a:prstGeom prst="rect">
            <a:avLst/>
          </a:prstGeom>
        </p:spPr>
        <p:txBody>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000">
                <a:solidFill>
                  <a:schemeClr val="tx1"/>
                </a:solidFill>
              </a:defRPr>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2"/>
          </p:nvPr>
        </p:nvSpPr>
        <p:spPr>
          <a:xfrm>
            <a:off x="4654348" y="1226820"/>
            <a:ext cx="4102621" cy="4945380"/>
          </a:xfrm>
          <a:prstGeom prst="rect">
            <a:avLst/>
          </a:prstGeom>
        </p:spPr>
        <p:txBody>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000">
                <a:solidFill>
                  <a:schemeClr val="tx1"/>
                </a:solidFill>
              </a:defRPr>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3"/>
          <p:cNvSpPr>
            <a:spLocks noGrp="1"/>
          </p:cNvSpPr>
          <p:nvPr>
            <p:ph type="title"/>
          </p:nvPr>
        </p:nvSpPr>
        <p:spPr>
          <a:xfrm>
            <a:off x="379188" y="609600"/>
            <a:ext cx="8444772" cy="412750"/>
          </a:xfrm>
          <a:prstGeom prst="rect">
            <a:avLst/>
          </a:prstGeom>
        </p:spPr>
        <p:txBody>
          <a:bodyPr/>
          <a:lstStyle/>
          <a:p>
            <a:r>
              <a:rPr lang="en-US"/>
              <a:t>Click to edit Master title style</a:t>
            </a:r>
            <a:endParaRPr lang="en-US" dirty="0"/>
          </a:p>
        </p:txBody>
      </p:sp>
      <p:sp>
        <p:nvSpPr>
          <p:cNvPr id="5" name="Slide Number Placeholder 5"/>
          <p:cNvSpPr>
            <a:spLocks noGrp="1"/>
          </p:cNvSpPr>
          <p:nvPr>
            <p:ph type="sldNum" sz="quarter" idx="13"/>
          </p:nvPr>
        </p:nvSpPr>
        <p:spPr/>
        <p:txBody>
          <a:bodyPr/>
          <a:lstStyle>
            <a:lvl1pPr>
              <a:defRPr/>
            </a:lvl1pPr>
          </a:lstStyle>
          <a:p>
            <a:pPr>
              <a:defRPr/>
            </a:pPr>
            <a:fld id="{2D4ED25C-9B62-4424-BF9F-5C2F8C053493}" type="slidenum">
              <a:rPr lang="en-US"/>
              <a:pPr>
                <a:defRPr/>
              </a:pPr>
              <a:t>‹#›</a:t>
            </a:fld>
            <a:endParaRPr lang="en-US" dirty="0"/>
          </a:p>
        </p:txBody>
      </p:sp>
    </p:spTree>
    <p:extLst>
      <p:ext uri="{BB962C8B-B14F-4D97-AF65-F5344CB8AC3E}">
        <p14:creationId xmlns:p14="http://schemas.microsoft.com/office/powerpoint/2010/main" val="3064288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layout w/ subtitle">
    <p:spTree>
      <p:nvGrpSpPr>
        <p:cNvPr id="1" name=""/>
        <p:cNvGrpSpPr/>
        <p:nvPr/>
      </p:nvGrpSpPr>
      <p:grpSpPr>
        <a:xfrm>
          <a:off x="0" y="0"/>
          <a:ext cx="0" cy="0"/>
          <a:chOff x="0" y="0"/>
          <a:chExt cx="0" cy="0"/>
        </a:xfrm>
      </p:grpSpPr>
      <p:sp>
        <p:nvSpPr>
          <p:cNvPr id="9" name="Content Placeholder 6"/>
          <p:cNvSpPr>
            <a:spLocks noGrp="1"/>
          </p:cNvSpPr>
          <p:nvPr>
            <p:ph sz="quarter" idx="11"/>
          </p:nvPr>
        </p:nvSpPr>
        <p:spPr>
          <a:xfrm>
            <a:off x="376246" y="1598296"/>
            <a:ext cx="4102621" cy="4564380"/>
          </a:xfrm>
          <a:prstGeom prst="rect">
            <a:avLst/>
          </a:prstGeom>
        </p:spPr>
        <p:txBody>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000">
                <a:solidFill>
                  <a:schemeClr val="tx1"/>
                </a:solidFill>
              </a:defRPr>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6"/>
          <p:cNvSpPr>
            <a:spLocks noGrp="1"/>
          </p:cNvSpPr>
          <p:nvPr>
            <p:ph sz="quarter" idx="12"/>
          </p:nvPr>
        </p:nvSpPr>
        <p:spPr>
          <a:xfrm>
            <a:off x="4665224" y="1598296"/>
            <a:ext cx="4102621" cy="4564380"/>
          </a:xfrm>
          <a:prstGeom prst="rect">
            <a:avLst/>
          </a:prstGeom>
        </p:spPr>
        <p:txBody>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000">
                <a:solidFill>
                  <a:schemeClr val="tx1"/>
                </a:solidFill>
              </a:defRPr>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3"/>
          <p:cNvSpPr>
            <a:spLocks noGrp="1"/>
          </p:cNvSpPr>
          <p:nvPr>
            <p:ph type="title"/>
          </p:nvPr>
        </p:nvSpPr>
        <p:spPr>
          <a:xfrm>
            <a:off x="379188" y="609600"/>
            <a:ext cx="8444772" cy="412750"/>
          </a:xfrm>
          <a:prstGeom prst="rect">
            <a:avLst/>
          </a:prstGeom>
        </p:spPr>
        <p:txBody>
          <a:bodyPr/>
          <a:lstStyle/>
          <a:p>
            <a:r>
              <a:rPr lang="en-US"/>
              <a:t>Click to edit Master title style</a:t>
            </a:r>
            <a:endParaRPr lang="en-US" dirty="0"/>
          </a:p>
        </p:txBody>
      </p:sp>
      <p:sp>
        <p:nvSpPr>
          <p:cNvPr id="14" name="Text Placeholder 2"/>
          <p:cNvSpPr>
            <a:spLocks noGrp="1"/>
          </p:cNvSpPr>
          <p:nvPr>
            <p:ph type="body" idx="1"/>
          </p:nvPr>
        </p:nvSpPr>
        <p:spPr>
          <a:xfrm>
            <a:off x="379188" y="1046165"/>
            <a:ext cx="8457294" cy="338137"/>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Slide Number Placeholder 5"/>
          <p:cNvSpPr>
            <a:spLocks noGrp="1"/>
          </p:cNvSpPr>
          <p:nvPr>
            <p:ph type="sldNum" sz="quarter" idx="13"/>
          </p:nvPr>
        </p:nvSpPr>
        <p:spPr/>
        <p:txBody>
          <a:bodyPr/>
          <a:lstStyle>
            <a:lvl1pPr>
              <a:defRPr/>
            </a:lvl1pPr>
          </a:lstStyle>
          <a:p>
            <a:pPr>
              <a:defRPr/>
            </a:pPr>
            <a:fld id="{3E39B22D-D6FE-4B19-BCD1-505C9E9F13AC}" type="slidenum">
              <a:rPr lang="en-US"/>
              <a:pPr>
                <a:defRPr/>
              </a:pPr>
              <a:t>‹#›</a:t>
            </a:fld>
            <a:endParaRPr lang="en-US" dirty="0"/>
          </a:p>
        </p:txBody>
      </p:sp>
    </p:spTree>
    <p:extLst>
      <p:ext uri="{BB962C8B-B14F-4D97-AF65-F5344CB8AC3E}">
        <p14:creationId xmlns:p14="http://schemas.microsoft.com/office/powerpoint/2010/main" val="997953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layout">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378647" y="1219200"/>
            <a:ext cx="8452933" cy="4953000"/>
          </a:xfrm>
          <a:prstGeom prst="rect">
            <a:avLst/>
          </a:prstGeom>
        </p:spPr>
        <p:txBody>
          <a:bodyPr rtlCol="0">
            <a:normAutofit/>
          </a:bodyPr>
          <a:lstStyle/>
          <a:p>
            <a:pPr lvl="0"/>
            <a:r>
              <a:rPr lang="en-US" noProof="0" dirty="0"/>
              <a:t>Click icon to add picture</a:t>
            </a:r>
          </a:p>
        </p:txBody>
      </p:sp>
      <p:sp>
        <p:nvSpPr>
          <p:cNvPr id="6" name="Title 3"/>
          <p:cNvSpPr>
            <a:spLocks noGrp="1"/>
          </p:cNvSpPr>
          <p:nvPr>
            <p:ph type="title"/>
          </p:nvPr>
        </p:nvSpPr>
        <p:spPr>
          <a:xfrm>
            <a:off x="379188" y="609600"/>
            <a:ext cx="8444772" cy="412750"/>
          </a:xfrm>
          <a:prstGeom prst="rect">
            <a:avLst/>
          </a:prstGeom>
        </p:spPr>
        <p:txBody>
          <a:bodyPr/>
          <a:lstStyle/>
          <a:p>
            <a:r>
              <a:rPr lang="en-US"/>
              <a:t>Click to edit Master title style</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3C0FF212-0745-4F91-A045-40BD5B2C7C79}" type="slidenum">
              <a:rPr lang="en-US"/>
              <a:pPr>
                <a:defRPr/>
              </a:pPr>
              <a:t>‹#›</a:t>
            </a:fld>
            <a:endParaRPr lang="en-US" dirty="0"/>
          </a:p>
        </p:txBody>
      </p:sp>
    </p:spTree>
    <p:extLst>
      <p:ext uri="{BB962C8B-B14F-4D97-AF65-F5344CB8AC3E}">
        <p14:creationId xmlns:p14="http://schemas.microsoft.com/office/powerpoint/2010/main" val="3582532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5" name="Table Placeholder 4"/>
          <p:cNvSpPr>
            <a:spLocks noGrp="1"/>
          </p:cNvSpPr>
          <p:nvPr>
            <p:ph type="tbl" sz="quarter" idx="11"/>
          </p:nvPr>
        </p:nvSpPr>
        <p:spPr>
          <a:xfrm>
            <a:off x="382730" y="1219200"/>
            <a:ext cx="8456471" cy="4953000"/>
          </a:xfrm>
          <a:prstGeom prst="rect">
            <a:avLst/>
          </a:prstGeom>
        </p:spPr>
        <p:txBody>
          <a:bodyPr rtlCol="0">
            <a:normAutofit/>
          </a:bodyPr>
          <a:lstStyle/>
          <a:p>
            <a:pPr lvl="0"/>
            <a:r>
              <a:rPr lang="en-US" noProof="0" dirty="0"/>
              <a:t>Click icon to add table</a:t>
            </a:r>
          </a:p>
        </p:txBody>
      </p:sp>
      <p:sp>
        <p:nvSpPr>
          <p:cNvPr id="6" name="Title 3"/>
          <p:cNvSpPr>
            <a:spLocks noGrp="1"/>
          </p:cNvSpPr>
          <p:nvPr>
            <p:ph type="title"/>
          </p:nvPr>
        </p:nvSpPr>
        <p:spPr>
          <a:xfrm>
            <a:off x="379188" y="609600"/>
            <a:ext cx="8444772" cy="412750"/>
          </a:xfrm>
          <a:prstGeom prst="rect">
            <a:avLst/>
          </a:prstGeom>
        </p:spPr>
        <p:txBody>
          <a:bodyPr/>
          <a:lstStyle/>
          <a:p>
            <a:r>
              <a:rPr lang="en-US" dirty="0"/>
              <a:t>Click to edit Master title style</a:t>
            </a:r>
          </a:p>
        </p:txBody>
      </p:sp>
      <p:sp>
        <p:nvSpPr>
          <p:cNvPr id="4" name="Slide Number Placeholder 5"/>
          <p:cNvSpPr>
            <a:spLocks noGrp="1"/>
          </p:cNvSpPr>
          <p:nvPr>
            <p:ph type="sldNum" sz="quarter" idx="12"/>
          </p:nvPr>
        </p:nvSpPr>
        <p:spPr/>
        <p:txBody>
          <a:bodyPr/>
          <a:lstStyle>
            <a:lvl1pPr>
              <a:defRPr/>
            </a:lvl1pPr>
          </a:lstStyle>
          <a:p>
            <a:pPr>
              <a:defRPr/>
            </a:pPr>
            <a:fld id="{5CEB4E86-2B44-45AD-8D94-FAA6496C935A}" type="slidenum">
              <a:rPr lang="en-US"/>
              <a:pPr>
                <a:defRPr/>
              </a:pPr>
              <a:t>‹#›</a:t>
            </a:fld>
            <a:endParaRPr lang="en-US" dirty="0"/>
          </a:p>
        </p:txBody>
      </p:sp>
    </p:spTree>
    <p:extLst>
      <p:ext uri="{BB962C8B-B14F-4D97-AF65-F5344CB8AC3E}">
        <p14:creationId xmlns:p14="http://schemas.microsoft.com/office/powerpoint/2010/main" val="2397074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10" name="Chart Placeholder 9"/>
          <p:cNvSpPr>
            <a:spLocks noGrp="1"/>
          </p:cNvSpPr>
          <p:nvPr>
            <p:ph type="chart" sz="quarter" idx="11"/>
          </p:nvPr>
        </p:nvSpPr>
        <p:spPr>
          <a:xfrm>
            <a:off x="379508" y="1143000"/>
            <a:ext cx="8459692" cy="5029200"/>
          </a:xfrm>
          <a:prstGeom prst="rect">
            <a:avLst/>
          </a:prstGeom>
        </p:spPr>
        <p:txBody>
          <a:bodyPr rtlCol="0">
            <a:normAutofit/>
          </a:bodyPr>
          <a:lstStyle/>
          <a:p>
            <a:pPr lvl="0"/>
            <a:r>
              <a:rPr lang="en-US" noProof="0" dirty="0"/>
              <a:t>Click icon to add chart</a:t>
            </a:r>
          </a:p>
        </p:txBody>
      </p:sp>
      <p:sp>
        <p:nvSpPr>
          <p:cNvPr id="5" name="Title 3"/>
          <p:cNvSpPr>
            <a:spLocks noGrp="1"/>
          </p:cNvSpPr>
          <p:nvPr>
            <p:ph type="title"/>
          </p:nvPr>
        </p:nvSpPr>
        <p:spPr>
          <a:xfrm>
            <a:off x="379188" y="609600"/>
            <a:ext cx="8444772" cy="412750"/>
          </a:xfrm>
          <a:prstGeom prst="rect">
            <a:avLst/>
          </a:prstGeom>
        </p:spPr>
        <p:txBody>
          <a:bodyPr/>
          <a:lstStyle/>
          <a:p>
            <a:r>
              <a:rPr lang="en-US" dirty="0"/>
              <a:t>Click to edit Master title style</a:t>
            </a:r>
          </a:p>
        </p:txBody>
      </p:sp>
      <p:sp>
        <p:nvSpPr>
          <p:cNvPr id="4" name="Slide Number Placeholder 5"/>
          <p:cNvSpPr>
            <a:spLocks noGrp="1"/>
          </p:cNvSpPr>
          <p:nvPr>
            <p:ph type="sldNum" sz="quarter" idx="12"/>
          </p:nvPr>
        </p:nvSpPr>
        <p:spPr/>
        <p:txBody>
          <a:bodyPr/>
          <a:lstStyle>
            <a:lvl1pPr>
              <a:defRPr/>
            </a:lvl1pPr>
          </a:lstStyle>
          <a:p>
            <a:pPr>
              <a:defRPr/>
            </a:pPr>
            <a:fld id="{67FFF8C2-D82B-4C72-A828-4F7958E79CF3}" type="slidenum">
              <a:rPr lang="en-US"/>
              <a:pPr>
                <a:defRPr/>
              </a:pPr>
              <a:t>‹#›</a:t>
            </a:fld>
            <a:endParaRPr lang="en-US" dirty="0"/>
          </a:p>
        </p:txBody>
      </p:sp>
    </p:spTree>
    <p:extLst>
      <p:ext uri="{BB962C8B-B14F-4D97-AF65-F5344CB8AC3E}">
        <p14:creationId xmlns:p14="http://schemas.microsoft.com/office/powerpoint/2010/main" val="3018386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Blank Layout w/Blue Line">
    <p:spTree>
      <p:nvGrpSpPr>
        <p:cNvPr id="1" name=""/>
        <p:cNvGrpSpPr/>
        <p:nvPr/>
      </p:nvGrpSpPr>
      <p:grpSpPr>
        <a:xfrm>
          <a:off x="0" y="0"/>
          <a:ext cx="0" cy="0"/>
          <a:chOff x="0" y="0"/>
          <a:chExt cx="0" cy="0"/>
        </a:xfrm>
      </p:grpSpPr>
      <p:pic>
        <p:nvPicPr>
          <p:cNvPr id="2"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 Diagonal Corner Rectangle 2"/>
          <p:cNvSpPr/>
          <p:nvPr/>
        </p:nvSpPr>
        <p:spPr>
          <a:xfrm>
            <a:off x="8604250" y="6254750"/>
            <a:ext cx="312738" cy="293688"/>
          </a:xfrm>
          <a:prstGeom prst="round2DiagRect">
            <a:avLst>
              <a:gd name="adj1" fmla="val 29168"/>
              <a:gd name="adj2" fmla="val 0"/>
            </a:avLst>
          </a:prstGeom>
          <a:solidFill>
            <a:schemeClr val="tx2"/>
          </a:solidFill>
          <a:ln w="12700" cmpd="sng">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lnSpc>
                <a:spcPct val="90000"/>
              </a:lnSpc>
              <a:spcBef>
                <a:spcPts val="0"/>
              </a:spcBef>
              <a:spcAft>
                <a:spcPts val="0"/>
              </a:spcAft>
              <a:defRPr/>
            </a:pPr>
            <a:endParaRPr lang="en-US" sz="1000" spc="100" dirty="0">
              <a:cs typeface="Arial"/>
            </a:endParaRPr>
          </a:p>
        </p:txBody>
      </p:sp>
      <p:sp>
        <p:nvSpPr>
          <p:cNvPr id="4" name="TextBox 3"/>
          <p:cNvSpPr txBox="1"/>
          <p:nvPr/>
        </p:nvSpPr>
        <p:spPr>
          <a:xfrm>
            <a:off x="7412038" y="6569076"/>
            <a:ext cx="1606550" cy="176972"/>
          </a:xfrm>
          <a:prstGeom prst="rect">
            <a:avLst/>
          </a:prstGeom>
          <a:noFill/>
        </p:spPr>
        <p:txBody>
          <a:bodyPr>
            <a:spAutoFit/>
          </a:bodyPr>
          <a:lstStyle/>
          <a:p>
            <a:pPr algn="r" fontAlgn="auto">
              <a:spcBef>
                <a:spcPts val="0"/>
              </a:spcBef>
              <a:spcAft>
                <a:spcPts val="0"/>
              </a:spcAft>
              <a:defRPr/>
            </a:pPr>
            <a:r>
              <a:rPr lang="en-US" sz="550" dirty="0">
                <a:solidFill>
                  <a:schemeClr val="tx2"/>
                </a:solidFill>
                <a:latin typeface="Arial"/>
                <a:cs typeface="Arial"/>
              </a:rPr>
              <a:t>PROPRIETARY AND CONFIDENTIAL</a:t>
            </a:r>
          </a:p>
        </p:txBody>
      </p:sp>
      <p:sp>
        <p:nvSpPr>
          <p:cNvPr id="5" name="Slide Number Placeholder 5"/>
          <p:cNvSpPr>
            <a:spLocks noGrp="1"/>
          </p:cNvSpPr>
          <p:nvPr>
            <p:ph type="sldNum" sz="quarter" idx="10"/>
          </p:nvPr>
        </p:nvSpPr>
        <p:spPr/>
        <p:txBody>
          <a:bodyPr/>
          <a:lstStyle>
            <a:lvl1pPr algn="ctr">
              <a:defRPr sz="800">
                <a:solidFill>
                  <a:schemeClr val="bg1"/>
                </a:solidFill>
                <a:latin typeface="Arial"/>
              </a:defRPr>
            </a:lvl1pPr>
          </a:lstStyle>
          <a:p>
            <a:pPr>
              <a:defRPr/>
            </a:pPr>
            <a:fld id="{81A6751E-2F2B-47CE-B3CA-E80FAE93E1E1}" type="slidenum">
              <a:rPr lang="en-US"/>
              <a:pPr>
                <a:defRPr/>
              </a:pPr>
              <a:t>‹#›</a:t>
            </a:fld>
            <a:endParaRPr lang="en-US" dirty="0"/>
          </a:p>
        </p:txBody>
      </p:sp>
    </p:spTree>
    <p:extLst>
      <p:ext uri="{BB962C8B-B14F-4D97-AF65-F5344CB8AC3E}">
        <p14:creationId xmlns:p14="http://schemas.microsoft.com/office/powerpoint/2010/main" val="4244223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Layout w/Blue Line">
    <p:spTree>
      <p:nvGrpSpPr>
        <p:cNvPr id="1" name=""/>
        <p:cNvGrpSpPr/>
        <p:nvPr/>
      </p:nvGrpSpPr>
      <p:grpSpPr>
        <a:xfrm>
          <a:off x="0" y="0"/>
          <a:ext cx="0" cy="0"/>
          <a:chOff x="0" y="0"/>
          <a:chExt cx="0" cy="0"/>
        </a:xfrm>
      </p:grpSpPr>
      <p:pic>
        <p:nvPicPr>
          <p:cNvPr id="3"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8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 Diagonal Corner Rectangle 3"/>
          <p:cNvSpPr/>
          <p:nvPr/>
        </p:nvSpPr>
        <p:spPr>
          <a:xfrm>
            <a:off x="8604250" y="6254750"/>
            <a:ext cx="312738" cy="293688"/>
          </a:xfrm>
          <a:prstGeom prst="round2DiagRect">
            <a:avLst>
              <a:gd name="adj1" fmla="val 29168"/>
              <a:gd name="adj2" fmla="val 0"/>
            </a:avLst>
          </a:prstGeom>
          <a:solidFill>
            <a:schemeClr val="tx2"/>
          </a:solidFill>
          <a:ln w="12700" cmpd="sng">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lnSpc>
                <a:spcPct val="90000"/>
              </a:lnSpc>
              <a:spcBef>
                <a:spcPts val="0"/>
              </a:spcBef>
              <a:spcAft>
                <a:spcPts val="0"/>
              </a:spcAft>
              <a:defRPr/>
            </a:pPr>
            <a:endParaRPr lang="en-US" sz="1000" spc="100" dirty="0">
              <a:cs typeface="Arial"/>
            </a:endParaRPr>
          </a:p>
        </p:txBody>
      </p:sp>
      <p:sp>
        <p:nvSpPr>
          <p:cNvPr id="5" name="TextBox 4"/>
          <p:cNvSpPr txBox="1"/>
          <p:nvPr/>
        </p:nvSpPr>
        <p:spPr>
          <a:xfrm>
            <a:off x="7412038" y="6569076"/>
            <a:ext cx="1606550" cy="176972"/>
          </a:xfrm>
          <a:prstGeom prst="rect">
            <a:avLst/>
          </a:prstGeom>
          <a:noFill/>
        </p:spPr>
        <p:txBody>
          <a:bodyPr>
            <a:spAutoFit/>
          </a:bodyPr>
          <a:lstStyle/>
          <a:p>
            <a:pPr algn="r" fontAlgn="auto">
              <a:spcBef>
                <a:spcPts val="0"/>
              </a:spcBef>
              <a:spcAft>
                <a:spcPts val="0"/>
              </a:spcAft>
              <a:defRPr/>
            </a:pPr>
            <a:r>
              <a:rPr lang="en-US" sz="550" dirty="0">
                <a:solidFill>
                  <a:schemeClr val="tx2"/>
                </a:solidFill>
                <a:latin typeface="Arial"/>
                <a:cs typeface="Arial"/>
              </a:rPr>
              <a:t>PROPRIETARY AND CONFIDENTIAL</a:t>
            </a:r>
          </a:p>
        </p:txBody>
      </p:sp>
      <p:pic>
        <p:nvPicPr>
          <p:cNvPr id="7"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5138" y="85728"/>
            <a:ext cx="14097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3"/>
          <p:cNvSpPr>
            <a:spLocks noGrp="1"/>
          </p:cNvSpPr>
          <p:nvPr>
            <p:ph type="title"/>
          </p:nvPr>
        </p:nvSpPr>
        <p:spPr>
          <a:xfrm>
            <a:off x="379188" y="609600"/>
            <a:ext cx="8444772" cy="412750"/>
          </a:xfrm>
          <a:prstGeom prst="rect">
            <a:avLst/>
          </a:prstGeom>
        </p:spPr>
        <p:txBody>
          <a:bodyPr/>
          <a:lstStyle/>
          <a:p>
            <a:r>
              <a:rPr lang="en-US" dirty="0"/>
              <a:t>Click to edit Master title style</a:t>
            </a:r>
          </a:p>
        </p:txBody>
      </p:sp>
      <p:sp>
        <p:nvSpPr>
          <p:cNvPr id="8" name="Slide Number Placeholder 5"/>
          <p:cNvSpPr>
            <a:spLocks noGrp="1"/>
          </p:cNvSpPr>
          <p:nvPr>
            <p:ph type="sldNum" sz="quarter" idx="10"/>
          </p:nvPr>
        </p:nvSpPr>
        <p:spPr/>
        <p:txBody>
          <a:bodyPr/>
          <a:lstStyle>
            <a:lvl1pPr algn="ctr">
              <a:defRPr sz="800">
                <a:solidFill>
                  <a:schemeClr val="bg1"/>
                </a:solidFill>
                <a:latin typeface="Arial"/>
              </a:defRPr>
            </a:lvl1pPr>
          </a:lstStyle>
          <a:p>
            <a:pPr>
              <a:defRPr/>
            </a:pPr>
            <a:fld id="{54488433-445E-4FA2-ACAD-5A30F940D564}" type="slidenum">
              <a:rPr lang="en-US"/>
              <a:pPr>
                <a:defRPr/>
              </a:pPr>
              <a:t>‹#›</a:t>
            </a:fld>
            <a:endParaRPr lang="en-US" dirty="0"/>
          </a:p>
        </p:txBody>
      </p:sp>
    </p:spTree>
    <p:extLst>
      <p:ext uri="{BB962C8B-B14F-4D97-AF65-F5344CB8AC3E}">
        <p14:creationId xmlns:p14="http://schemas.microsoft.com/office/powerpoint/2010/main" val="507936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Layout">
    <p:spTree>
      <p:nvGrpSpPr>
        <p:cNvPr id="1" name=""/>
        <p:cNvGrpSpPr/>
        <p:nvPr/>
      </p:nvGrpSpPr>
      <p:grpSpPr>
        <a:xfrm>
          <a:off x="0" y="0"/>
          <a:ext cx="0" cy="0"/>
          <a:chOff x="0" y="0"/>
          <a:chExt cx="0" cy="0"/>
        </a:xfrm>
      </p:grpSpPr>
      <p:sp>
        <p:nvSpPr>
          <p:cNvPr id="2" name="Round Diagonal Corner Rectangle 1"/>
          <p:cNvSpPr/>
          <p:nvPr/>
        </p:nvSpPr>
        <p:spPr>
          <a:xfrm>
            <a:off x="8604250" y="6254750"/>
            <a:ext cx="312738" cy="293688"/>
          </a:xfrm>
          <a:prstGeom prst="round2DiagRect">
            <a:avLst>
              <a:gd name="adj1" fmla="val 29168"/>
              <a:gd name="adj2" fmla="val 0"/>
            </a:avLst>
          </a:prstGeom>
          <a:solidFill>
            <a:schemeClr val="tx2"/>
          </a:solidFill>
          <a:ln w="12700" cmpd="sng">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lnSpc>
                <a:spcPct val="90000"/>
              </a:lnSpc>
              <a:spcBef>
                <a:spcPts val="0"/>
              </a:spcBef>
              <a:spcAft>
                <a:spcPts val="0"/>
              </a:spcAft>
              <a:defRPr/>
            </a:pPr>
            <a:endParaRPr lang="en-US" sz="1000" spc="100" dirty="0">
              <a:cs typeface="Arial"/>
            </a:endParaRPr>
          </a:p>
        </p:txBody>
      </p:sp>
      <p:sp>
        <p:nvSpPr>
          <p:cNvPr id="3" name="TextBox 2"/>
          <p:cNvSpPr txBox="1"/>
          <p:nvPr/>
        </p:nvSpPr>
        <p:spPr>
          <a:xfrm>
            <a:off x="7412038" y="6569076"/>
            <a:ext cx="1606550" cy="176972"/>
          </a:xfrm>
          <a:prstGeom prst="rect">
            <a:avLst/>
          </a:prstGeom>
          <a:noFill/>
        </p:spPr>
        <p:txBody>
          <a:bodyPr>
            <a:spAutoFit/>
          </a:bodyPr>
          <a:lstStyle/>
          <a:p>
            <a:pPr algn="r" fontAlgn="auto">
              <a:spcBef>
                <a:spcPts val="0"/>
              </a:spcBef>
              <a:spcAft>
                <a:spcPts val="0"/>
              </a:spcAft>
              <a:defRPr/>
            </a:pPr>
            <a:r>
              <a:rPr lang="en-US" sz="550" dirty="0">
                <a:solidFill>
                  <a:schemeClr val="tx2"/>
                </a:solidFill>
                <a:latin typeface="Arial"/>
                <a:cs typeface="Arial"/>
              </a:rPr>
              <a:t>PROPRIETARY AND CONFIDENTIAL</a:t>
            </a:r>
          </a:p>
        </p:txBody>
      </p:sp>
      <p:sp>
        <p:nvSpPr>
          <p:cNvPr id="4" name="Slide Number Placeholder 5"/>
          <p:cNvSpPr>
            <a:spLocks noGrp="1"/>
          </p:cNvSpPr>
          <p:nvPr>
            <p:ph type="sldNum" sz="quarter" idx="10"/>
          </p:nvPr>
        </p:nvSpPr>
        <p:spPr/>
        <p:txBody>
          <a:bodyPr/>
          <a:lstStyle>
            <a:lvl1pPr algn="ctr">
              <a:defRPr sz="800">
                <a:solidFill>
                  <a:schemeClr val="bg1"/>
                </a:solidFill>
                <a:latin typeface="Arial"/>
              </a:defRPr>
            </a:lvl1pPr>
          </a:lstStyle>
          <a:p>
            <a:pPr>
              <a:defRPr/>
            </a:pPr>
            <a:fld id="{AC63872C-D184-4C56-92E3-ED6DC6B4D6A5}" type="slidenum">
              <a:rPr lang="en-US"/>
              <a:pPr>
                <a:defRPr/>
              </a:pPr>
              <a:t>‹#›</a:t>
            </a:fld>
            <a:endParaRPr lang="en-US" dirty="0"/>
          </a:p>
        </p:txBody>
      </p:sp>
    </p:spTree>
    <p:extLst>
      <p:ext uri="{BB962C8B-B14F-4D97-AF65-F5344CB8AC3E}">
        <p14:creationId xmlns:p14="http://schemas.microsoft.com/office/powerpoint/2010/main" val="4083836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Title 3"/>
          <p:cNvSpPr>
            <a:spLocks noGrp="1"/>
          </p:cNvSpPr>
          <p:nvPr>
            <p:ph type="title"/>
          </p:nvPr>
        </p:nvSpPr>
        <p:spPr>
          <a:xfrm>
            <a:off x="914400" y="2072640"/>
            <a:ext cx="8229600" cy="1821180"/>
          </a:xfrm>
          <a:prstGeom prst="rect">
            <a:avLst/>
          </a:prstGeom>
        </p:spPr>
        <p:txBody>
          <a:bodyPr/>
          <a:lstStyle>
            <a:lvl1pPr>
              <a:defRPr b="1">
                <a:solidFill>
                  <a:schemeClr val="tx2"/>
                </a:solidFill>
              </a:defRPr>
            </a:lvl1pPr>
          </a:lstStyle>
          <a:p>
            <a:r>
              <a:rPr lang="en-US" dirty="0"/>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F8EC3880-296C-42E8-B68A-19DF24BCD17E}"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4163958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8"/>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ound Diagonal Corner Rectangle 15"/>
          <p:cNvSpPr/>
          <p:nvPr/>
        </p:nvSpPr>
        <p:spPr>
          <a:xfrm>
            <a:off x="8604250" y="6254750"/>
            <a:ext cx="312738" cy="293688"/>
          </a:xfrm>
          <a:prstGeom prst="round2DiagRect">
            <a:avLst>
              <a:gd name="adj1" fmla="val 29168"/>
              <a:gd name="adj2" fmla="val 0"/>
            </a:avLst>
          </a:prstGeom>
          <a:solidFill>
            <a:schemeClr val="tx2"/>
          </a:solidFill>
          <a:ln w="12700" cmpd="sng">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lnSpc>
                <a:spcPct val="90000"/>
              </a:lnSpc>
              <a:spcBef>
                <a:spcPts val="0"/>
              </a:spcBef>
              <a:spcAft>
                <a:spcPts val="0"/>
              </a:spcAft>
              <a:defRPr/>
            </a:pPr>
            <a:endParaRPr lang="en-US" sz="1000" spc="100" dirty="0">
              <a:cs typeface="Arial"/>
            </a:endParaRPr>
          </a:p>
        </p:txBody>
      </p:sp>
      <p:sp>
        <p:nvSpPr>
          <p:cNvPr id="17" name="Slide Number Placeholder 5"/>
          <p:cNvSpPr>
            <a:spLocks noGrp="1"/>
          </p:cNvSpPr>
          <p:nvPr>
            <p:ph type="sldNum" sz="quarter" idx="4"/>
          </p:nvPr>
        </p:nvSpPr>
        <p:spPr>
          <a:xfrm>
            <a:off x="8543925" y="6248400"/>
            <a:ext cx="427038" cy="304800"/>
          </a:xfrm>
          <a:prstGeom prst="rect">
            <a:avLst/>
          </a:prstGeom>
        </p:spPr>
        <p:txBody>
          <a:bodyPr vert="horz" lIns="91440" tIns="45720" rIns="91440" bIns="45720" rtlCol="0" anchor="ctr"/>
          <a:lstStyle>
            <a:lvl1pPr algn="ctr" fontAlgn="auto">
              <a:spcBef>
                <a:spcPts val="0"/>
              </a:spcBef>
              <a:spcAft>
                <a:spcPts val="0"/>
              </a:spcAft>
              <a:defRPr sz="800">
                <a:solidFill>
                  <a:schemeClr val="bg1"/>
                </a:solidFill>
                <a:latin typeface="Arial"/>
                <a:cs typeface="+mn-cs"/>
              </a:defRPr>
            </a:lvl1pPr>
          </a:lstStyle>
          <a:p>
            <a:pPr>
              <a:defRPr/>
            </a:pPr>
            <a:fld id="{2B402691-A5B0-494E-9E5E-D71BD0FF1DC1}" type="slidenum">
              <a:rPr lang="en-US"/>
              <a:pPr>
                <a:defRPr/>
              </a:pPr>
              <a:t>‹#›</a:t>
            </a:fld>
            <a:endParaRPr lang="en-US" dirty="0"/>
          </a:p>
        </p:txBody>
      </p:sp>
      <p:sp>
        <p:nvSpPr>
          <p:cNvPr id="18" name="TextBox 17"/>
          <p:cNvSpPr txBox="1"/>
          <p:nvPr/>
        </p:nvSpPr>
        <p:spPr>
          <a:xfrm>
            <a:off x="7412038" y="6569076"/>
            <a:ext cx="1606550" cy="176972"/>
          </a:xfrm>
          <a:prstGeom prst="rect">
            <a:avLst/>
          </a:prstGeom>
          <a:noFill/>
        </p:spPr>
        <p:txBody>
          <a:bodyPr>
            <a:spAutoFit/>
          </a:bodyPr>
          <a:lstStyle/>
          <a:p>
            <a:pPr algn="r" fontAlgn="auto">
              <a:spcBef>
                <a:spcPts val="0"/>
              </a:spcBef>
              <a:spcAft>
                <a:spcPts val="0"/>
              </a:spcAft>
              <a:defRPr/>
            </a:pPr>
            <a:r>
              <a:rPr lang="en-US" sz="550" dirty="0">
                <a:solidFill>
                  <a:srgbClr val="FFFFFF"/>
                </a:solidFill>
                <a:latin typeface="Arial"/>
                <a:cs typeface="Arial"/>
              </a:rPr>
              <a:t>PROPRIETARY AND CONFIDENTIAL</a:t>
            </a:r>
          </a:p>
        </p:txBody>
      </p:sp>
      <p:sp>
        <p:nvSpPr>
          <p:cNvPr id="1030" name="Text Placeholder 4"/>
          <p:cNvSpPr>
            <a:spLocks noGrp="1"/>
          </p:cNvSpPr>
          <p:nvPr>
            <p:ph type="body" idx="1"/>
          </p:nvPr>
        </p:nvSpPr>
        <p:spPr bwMode="auto">
          <a:xfrm>
            <a:off x="457200" y="1165227"/>
            <a:ext cx="8382000" cy="499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31" name="Picture 10"/>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65138" y="85728"/>
            <a:ext cx="140970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7"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8" r:id="rId10"/>
    <p:sldLayoutId id="2147483789" r:id="rId11"/>
    <p:sldLayoutId id="2147483790" r:id="rId12"/>
  </p:sldLayoutIdLst>
  <p:hf hdr="0" ftr="0" dt="0"/>
  <p:txStyles>
    <p:titleStyle>
      <a:lvl1pPr algn="l" rtl="0" eaLnBrk="0" fontAlgn="base" hangingPunct="0">
        <a:spcBef>
          <a:spcPct val="0"/>
        </a:spcBef>
        <a:spcAft>
          <a:spcPct val="0"/>
        </a:spcAft>
        <a:defRPr b="1" kern="1200">
          <a:solidFill>
            <a:schemeClr val="tx2"/>
          </a:solidFill>
          <a:latin typeface="Arial" pitchFamily="34" charset="0"/>
          <a:ea typeface="+mj-ea"/>
          <a:cs typeface="Arial" pitchFamily="34" charset="0"/>
        </a:defRPr>
      </a:lvl1pPr>
      <a:lvl2pPr algn="l" rtl="0" eaLnBrk="0" fontAlgn="base" hangingPunct="0">
        <a:spcBef>
          <a:spcPct val="0"/>
        </a:spcBef>
        <a:spcAft>
          <a:spcPct val="0"/>
        </a:spcAft>
        <a:defRPr b="1">
          <a:solidFill>
            <a:schemeClr val="tx2"/>
          </a:solidFill>
          <a:latin typeface="Arial" pitchFamily="34" charset="0"/>
          <a:cs typeface="Arial" pitchFamily="34" charset="0"/>
        </a:defRPr>
      </a:lvl2pPr>
      <a:lvl3pPr algn="l" rtl="0" eaLnBrk="0" fontAlgn="base" hangingPunct="0">
        <a:spcBef>
          <a:spcPct val="0"/>
        </a:spcBef>
        <a:spcAft>
          <a:spcPct val="0"/>
        </a:spcAft>
        <a:defRPr b="1">
          <a:solidFill>
            <a:schemeClr val="tx2"/>
          </a:solidFill>
          <a:latin typeface="Arial" pitchFamily="34" charset="0"/>
          <a:cs typeface="Arial" pitchFamily="34" charset="0"/>
        </a:defRPr>
      </a:lvl3pPr>
      <a:lvl4pPr algn="l" rtl="0" eaLnBrk="0" fontAlgn="base" hangingPunct="0">
        <a:spcBef>
          <a:spcPct val="0"/>
        </a:spcBef>
        <a:spcAft>
          <a:spcPct val="0"/>
        </a:spcAft>
        <a:defRPr b="1">
          <a:solidFill>
            <a:schemeClr val="tx2"/>
          </a:solidFill>
          <a:latin typeface="Arial" pitchFamily="34" charset="0"/>
          <a:cs typeface="Arial" pitchFamily="34" charset="0"/>
        </a:defRPr>
      </a:lvl4pPr>
      <a:lvl5pPr algn="l" rtl="0" eaLnBrk="0" fontAlgn="base" hangingPunct="0">
        <a:spcBef>
          <a:spcPct val="0"/>
        </a:spcBef>
        <a:spcAft>
          <a:spcPct val="0"/>
        </a:spcAft>
        <a:defRPr b="1">
          <a:solidFill>
            <a:schemeClr val="tx2"/>
          </a:solidFill>
          <a:latin typeface="Arial" pitchFamily="34" charset="0"/>
          <a:cs typeface="Arial" pitchFamily="34" charset="0"/>
        </a:defRPr>
      </a:lvl5pPr>
      <a:lvl6pPr marL="457200" algn="l" rtl="0" fontAlgn="base">
        <a:spcBef>
          <a:spcPct val="0"/>
        </a:spcBef>
        <a:spcAft>
          <a:spcPct val="0"/>
        </a:spcAft>
        <a:defRPr b="1">
          <a:solidFill>
            <a:schemeClr val="tx2"/>
          </a:solidFill>
          <a:latin typeface="Arial" pitchFamily="34" charset="0"/>
          <a:cs typeface="Arial" pitchFamily="34" charset="0"/>
        </a:defRPr>
      </a:lvl6pPr>
      <a:lvl7pPr marL="914400" algn="l" rtl="0" fontAlgn="base">
        <a:spcBef>
          <a:spcPct val="0"/>
        </a:spcBef>
        <a:spcAft>
          <a:spcPct val="0"/>
        </a:spcAft>
        <a:defRPr b="1">
          <a:solidFill>
            <a:schemeClr val="tx2"/>
          </a:solidFill>
          <a:latin typeface="Arial" pitchFamily="34" charset="0"/>
          <a:cs typeface="Arial" pitchFamily="34" charset="0"/>
        </a:defRPr>
      </a:lvl7pPr>
      <a:lvl8pPr marL="1371600" algn="l" rtl="0" fontAlgn="base">
        <a:spcBef>
          <a:spcPct val="0"/>
        </a:spcBef>
        <a:spcAft>
          <a:spcPct val="0"/>
        </a:spcAft>
        <a:defRPr b="1">
          <a:solidFill>
            <a:schemeClr val="tx2"/>
          </a:solidFill>
          <a:latin typeface="Arial" pitchFamily="34" charset="0"/>
          <a:cs typeface="Arial" pitchFamily="34" charset="0"/>
        </a:defRPr>
      </a:lvl8pPr>
      <a:lvl9pPr marL="1828800" algn="l" rtl="0" fontAlgn="base">
        <a:spcBef>
          <a:spcPct val="0"/>
        </a:spcBef>
        <a:spcAft>
          <a:spcPct val="0"/>
        </a:spcAft>
        <a:defRPr b="1">
          <a:solidFill>
            <a:schemeClr val="tx2"/>
          </a:solidFill>
          <a:latin typeface="Arial" pitchFamily="34" charset="0"/>
          <a:cs typeface="Arial" pitchFamily="34" charset="0"/>
        </a:defRPr>
      </a:lvl9pPr>
    </p:titleStyle>
    <p:bodyStyle>
      <a:lvl1pPr marL="228600" indent="-228600" algn="l" rtl="0" eaLnBrk="0" fontAlgn="base" hangingPunct="0">
        <a:spcBef>
          <a:spcPct val="20000"/>
        </a:spcBef>
        <a:spcAft>
          <a:spcPct val="0"/>
        </a:spcAft>
        <a:buFont typeface="Arial" pitchFamily="34" charset="0"/>
        <a:buChar char="•"/>
        <a:defRPr sz="1600" kern="1200">
          <a:solidFill>
            <a:schemeClr val="tx1"/>
          </a:solidFill>
          <a:latin typeface="Arial" pitchFamily="34" charset="0"/>
          <a:ea typeface="+mn-ea"/>
          <a:cs typeface="Arial" pitchFamily="34" charset="0"/>
        </a:defRPr>
      </a:lvl1pPr>
      <a:lvl2pPr marL="457200" indent="-228600" algn="l" rtl="0" eaLnBrk="0" fontAlgn="base" hangingPunct="0">
        <a:spcBef>
          <a:spcPct val="20000"/>
        </a:spcBef>
        <a:spcAft>
          <a:spcPct val="0"/>
        </a:spcAft>
        <a:buFont typeface="Arial" pitchFamily="34" charset="0"/>
        <a:buChar char="–"/>
        <a:defRPr sz="1400" kern="1200">
          <a:solidFill>
            <a:schemeClr val="tx1"/>
          </a:solidFill>
          <a:latin typeface="Arial" pitchFamily="34" charset="0"/>
          <a:ea typeface="+mn-ea"/>
          <a:cs typeface="Arial" pitchFamily="34" charset="0"/>
        </a:defRPr>
      </a:lvl2pPr>
      <a:lvl3pPr marL="685800" indent="-171450" algn="l" rtl="0" eaLnBrk="0" fontAlgn="base" hangingPunct="0">
        <a:spcBef>
          <a:spcPct val="20000"/>
        </a:spcBef>
        <a:spcAft>
          <a:spcPct val="0"/>
        </a:spcAft>
        <a:buFont typeface="Arial" pitchFamily="34" charset="0"/>
        <a:buChar char="•"/>
        <a:defRPr sz="1400" kern="1200">
          <a:solidFill>
            <a:schemeClr val="tx1"/>
          </a:solidFill>
          <a:latin typeface="Arial" pitchFamily="34" charset="0"/>
          <a:ea typeface="+mn-ea"/>
          <a:cs typeface="Arial" pitchFamily="34" charset="0"/>
        </a:defRPr>
      </a:lvl3pPr>
      <a:lvl4pPr marL="914400" indent="-171450" algn="l" rtl="0" eaLnBrk="0" fontAlgn="base" hangingPunct="0">
        <a:spcBef>
          <a:spcPct val="20000"/>
        </a:spcBef>
        <a:spcAft>
          <a:spcPct val="0"/>
        </a:spcAft>
        <a:buFont typeface="Arial" pitchFamily="34" charset="0"/>
        <a:buChar char="–"/>
        <a:defRPr sz="1400" kern="1200">
          <a:solidFill>
            <a:schemeClr val="tx1"/>
          </a:solidFill>
          <a:latin typeface="Arial" pitchFamily="34" charset="0"/>
          <a:ea typeface="+mn-ea"/>
          <a:cs typeface="Arial" pitchFamily="34" charset="0"/>
        </a:defRPr>
      </a:lvl4pPr>
      <a:lvl5pPr marL="1143000" indent="-228600" algn="l" rtl="0" eaLnBrk="0" fontAlgn="base" hangingPunct="0">
        <a:spcBef>
          <a:spcPct val="20000"/>
        </a:spcBef>
        <a:spcAft>
          <a:spcPct val="0"/>
        </a:spcAft>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6" name="Straight Connector 15"/>
          <p:cNvCxnSpPr/>
          <p:nvPr/>
        </p:nvCxnSpPr>
        <p:spPr>
          <a:xfrm>
            <a:off x="0" y="5346700"/>
            <a:ext cx="9144000" cy="0"/>
          </a:xfrm>
          <a:prstGeom prst="line">
            <a:avLst/>
          </a:prstGeom>
          <a:ln w="101600">
            <a:solidFill>
              <a:schemeClr val="bg1"/>
            </a:solidFill>
          </a:ln>
        </p:spPr>
        <p:style>
          <a:lnRef idx="1">
            <a:schemeClr val="dk1"/>
          </a:lnRef>
          <a:fillRef idx="0">
            <a:schemeClr val="dk1"/>
          </a:fillRef>
          <a:effectRef idx="0">
            <a:schemeClr val="dk1"/>
          </a:effectRef>
          <a:fontRef idx="minor">
            <a:schemeClr val="tx1"/>
          </a:fontRef>
        </p:style>
      </p:cxnSp>
      <p:pic>
        <p:nvPicPr>
          <p:cNvPr id="205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 Diagonal Corner Rectangle 12"/>
          <p:cNvSpPr/>
          <p:nvPr/>
        </p:nvSpPr>
        <p:spPr>
          <a:xfrm>
            <a:off x="8604250" y="6254750"/>
            <a:ext cx="312738" cy="293688"/>
          </a:xfrm>
          <a:prstGeom prst="round2DiagRect">
            <a:avLst>
              <a:gd name="adj1" fmla="val 29168"/>
              <a:gd name="adj2" fmla="val 0"/>
            </a:avLst>
          </a:prstGeom>
          <a:solidFill>
            <a:schemeClr val="tx2"/>
          </a:solidFill>
          <a:ln w="12700" cmpd="sng">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lnSpc>
                <a:spcPct val="90000"/>
              </a:lnSpc>
              <a:spcBef>
                <a:spcPts val="0"/>
              </a:spcBef>
              <a:spcAft>
                <a:spcPts val="0"/>
              </a:spcAft>
              <a:defRPr/>
            </a:pPr>
            <a:endParaRPr lang="en-US" sz="1000" spc="100" dirty="0">
              <a:solidFill>
                <a:prstClr val="white"/>
              </a:solidFill>
              <a:latin typeface="Arial"/>
              <a:cs typeface="Arial"/>
            </a:endParaRPr>
          </a:p>
        </p:txBody>
      </p:sp>
      <p:sp>
        <p:nvSpPr>
          <p:cNvPr id="14" name="Slide Number Placeholder 5"/>
          <p:cNvSpPr>
            <a:spLocks noGrp="1"/>
          </p:cNvSpPr>
          <p:nvPr>
            <p:ph type="sldNum" sz="quarter" idx="4"/>
          </p:nvPr>
        </p:nvSpPr>
        <p:spPr>
          <a:xfrm>
            <a:off x="8543925" y="6248400"/>
            <a:ext cx="427038" cy="304800"/>
          </a:xfrm>
          <a:prstGeom prst="rect">
            <a:avLst/>
          </a:prstGeom>
        </p:spPr>
        <p:txBody>
          <a:bodyPr vert="horz" lIns="91440" tIns="45720" rIns="91440" bIns="45720" rtlCol="0" anchor="ctr"/>
          <a:lstStyle>
            <a:lvl1pPr algn="ctr" fontAlgn="auto">
              <a:spcBef>
                <a:spcPts val="0"/>
              </a:spcBef>
              <a:spcAft>
                <a:spcPts val="0"/>
              </a:spcAft>
              <a:defRPr sz="800">
                <a:solidFill>
                  <a:schemeClr val="bg1"/>
                </a:solidFill>
                <a:latin typeface="Arial"/>
                <a:cs typeface="+mn-cs"/>
              </a:defRPr>
            </a:lvl1pPr>
          </a:lstStyle>
          <a:p>
            <a:pPr>
              <a:defRPr/>
            </a:pPr>
            <a:fld id="{D7D9086F-B1A2-47F4-8AC4-3D90309AA23D}" type="slidenum">
              <a:rPr lang="en-US">
                <a:solidFill>
                  <a:prstClr val="white"/>
                </a:solidFill>
              </a:rPr>
              <a:pPr>
                <a:defRPr/>
              </a:pPr>
              <a:t>‹#›</a:t>
            </a:fld>
            <a:endParaRPr lang="en-US" dirty="0">
              <a:solidFill>
                <a:prstClr val="white"/>
              </a:solidFill>
            </a:endParaRPr>
          </a:p>
        </p:txBody>
      </p:sp>
      <p:pic>
        <p:nvPicPr>
          <p:cNvPr id="2054"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01702" y="704850"/>
            <a:ext cx="357822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6248070"/>
      </p:ext>
    </p:extLst>
  </p:cSld>
  <p:clrMap bg1="lt1" tx1="dk1" bg2="lt2" tx2="dk2" accent1="accent1" accent2="accent2" accent3="accent3" accent4="accent4" accent5="accent5" accent6="accent6" hlink="hlink" folHlink="folHlink"/>
  <p:sldLayoutIdLst>
    <p:sldLayoutId id="2147483797" r:id="rId1"/>
  </p:sldLayoutIdLst>
  <p:hf hdr="0" ftr="0" dt="0"/>
  <p:txStyles>
    <p:titleStyle>
      <a:lvl1pPr algn="l" rtl="0" eaLnBrk="0" fontAlgn="base" hangingPunct="0">
        <a:spcBef>
          <a:spcPct val="0"/>
        </a:spcBef>
        <a:spcAft>
          <a:spcPct val="0"/>
        </a:spcAft>
        <a:defRPr sz="2800" b="1" kern="1200">
          <a:solidFill>
            <a:srgbClr val="7F7F7F"/>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7F7F7F"/>
          </a:solidFill>
          <a:latin typeface="Arial" pitchFamily="34" charset="0"/>
          <a:cs typeface="Arial" pitchFamily="34" charset="0"/>
        </a:defRPr>
      </a:lvl2pPr>
      <a:lvl3pPr algn="l" rtl="0" eaLnBrk="0" fontAlgn="base" hangingPunct="0">
        <a:spcBef>
          <a:spcPct val="0"/>
        </a:spcBef>
        <a:spcAft>
          <a:spcPct val="0"/>
        </a:spcAft>
        <a:defRPr sz="2800" b="1">
          <a:solidFill>
            <a:srgbClr val="7F7F7F"/>
          </a:solidFill>
          <a:latin typeface="Arial" pitchFamily="34" charset="0"/>
          <a:cs typeface="Arial" pitchFamily="34" charset="0"/>
        </a:defRPr>
      </a:lvl3pPr>
      <a:lvl4pPr algn="l" rtl="0" eaLnBrk="0" fontAlgn="base" hangingPunct="0">
        <a:spcBef>
          <a:spcPct val="0"/>
        </a:spcBef>
        <a:spcAft>
          <a:spcPct val="0"/>
        </a:spcAft>
        <a:defRPr sz="2800" b="1">
          <a:solidFill>
            <a:srgbClr val="7F7F7F"/>
          </a:solidFill>
          <a:latin typeface="Arial" pitchFamily="34" charset="0"/>
          <a:cs typeface="Arial" pitchFamily="34" charset="0"/>
        </a:defRPr>
      </a:lvl4pPr>
      <a:lvl5pPr algn="l" rtl="0" eaLnBrk="0" fontAlgn="base" hangingPunct="0">
        <a:spcBef>
          <a:spcPct val="0"/>
        </a:spcBef>
        <a:spcAft>
          <a:spcPct val="0"/>
        </a:spcAft>
        <a:defRPr sz="2800" b="1">
          <a:solidFill>
            <a:srgbClr val="7F7F7F"/>
          </a:solidFill>
          <a:latin typeface="Arial" pitchFamily="34" charset="0"/>
          <a:cs typeface="Arial" pitchFamily="34" charset="0"/>
        </a:defRPr>
      </a:lvl5pPr>
      <a:lvl6pPr marL="457200" algn="l" rtl="0" fontAlgn="base">
        <a:spcBef>
          <a:spcPct val="0"/>
        </a:spcBef>
        <a:spcAft>
          <a:spcPct val="0"/>
        </a:spcAft>
        <a:defRPr sz="2800" b="1">
          <a:solidFill>
            <a:srgbClr val="7F7F7F"/>
          </a:solidFill>
          <a:latin typeface="Arial" pitchFamily="34" charset="0"/>
          <a:cs typeface="Arial" pitchFamily="34" charset="0"/>
        </a:defRPr>
      </a:lvl6pPr>
      <a:lvl7pPr marL="914400" algn="l" rtl="0" fontAlgn="base">
        <a:spcBef>
          <a:spcPct val="0"/>
        </a:spcBef>
        <a:spcAft>
          <a:spcPct val="0"/>
        </a:spcAft>
        <a:defRPr sz="2800" b="1">
          <a:solidFill>
            <a:srgbClr val="7F7F7F"/>
          </a:solidFill>
          <a:latin typeface="Arial" pitchFamily="34" charset="0"/>
          <a:cs typeface="Arial" pitchFamily="34" charset="0"/>
        </a:defRPr>
      </a:lvl7pPr>
      <a:lvl8pPr marL="1371600" algn="l" rtl="0" fontAlgn="base">
        <a:spcBef>
          <a:spcPct val="0"/>
        </a:spcBef>
        <a:spcAft>
          <a:spcPct val="0"/>
        </a:spcAft>
        <a:defRPr sz="2800" b="1">
          <a:solidFill>
            <a:srgbClr val="7F7F7F"/>
          </a:solidFill>
          <a:latin typeface="Arial" pitchFamily="34" charset="0"/>
          <a:cs typeface="Arial" pitchFamily="34" charset="0"/>
        </a:defRPr>
      </a:lvl8pPr>
      <a:lvl9pPr marL="1828800" algn="l" rtl="0" fontAlgn="base">
        <a:spcBef>
          <a:spcPct val="0"/>
        </a:spcBef>
        <a:spcAft>
          <a:spcPct val="0"/>
        </a:spcAft>
        <a:defRPr sz="2800" b="1">
          <a:solidFill>
            <a:srgbClr val="7F7F7F"/>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pitchFamily="34" charset="0"/>
        <a:buChar char="–"/>
        <a:defRPr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pitchFamily="34" charset="0"/>
        <a:buChar char="•"/>
        <a:defRPr sz="16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itchFamily="34" charset="0"/>
        <a:buChar char="–"/>
        <a:defRPr sz="14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txBox="1">
            <a:spLocks/>
          </p:cNvSpPr>
          <p:nvPr/>
        </p:nvSpPr>
        <p:spPr bwMode="auto">
          <a:xfrm>
            <a:off x="901700" y="2525713"/>
            <a:ext cx="4898209"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spcBef>
                <a:spcPct val="20000"/>
              </a:spcBef>
              <a:buFont typeface="Arial" pitchFamily="34" charset="0"/>
              <a:buChar char="•"/>
              <a:defRPr sz="1600">
                <a:solidFill>
                  <a:schemeClr val="tx1"/>
                </a:solidFill>
                <a:latin typeface="Arial" pitchFamily="34" charset="0"/>
                <a:cs typeface="Arial" pitchFamily="34" charset="0"/>
              </a:defRPr>
            </a:lvl1pPr>
            <a:lvl2pPr marL="742950" indent="-285750" defTabSz="457200" eaLnBrk="0" hangingPunct="0">
              <a:spcBef>
                <a:spcPct val="20000"/>
              </a:spcBef>
              <a:buFont typeface="Arial" pitchFamily="34" charset="0"/>
              <a:buChar char="–"/>
              <a:defRPr sz="1400">
                <a:solidFill>
                  <a:schemeClr val="tx1"/>
                </a:solidFill>
                <a:latin typeface="Arial" pitchFamily="34" charset="0"/>
                <a:cs typeface="Arial" pitchFamily="34" charset="0"/>
              </a:defRPr>
            </a:lvl2pPr>
            <a:lvl3pPr marL="1143000" indent="-228600" defTabSz="457200" eaLnBrk="0" hangingPunct="0">
              <a:spcBef>
                <a:spcPct val="20000"/>
              </a:spcBef>
              <a:buFont typeface="Arial" pitchFamily="34" charset="0"/>
              <a:buChar char="•"/>
              <a:defRPr sz="1400">
                <a:solidFill>
                  <a:schemeClr val="tx1"/>
                </a:solidFill>
                <a:latin typeface="Arial" pitchFamily="34" charset="0"/>
                <a:cs typeface="Arial" pitchFamily="34" charset="0"/>
              </a:defRPr>
            </a:lvl3pPr>
            <a:lvl4pPr marL="1600200" indent="-228600" defTabSz="457200" eaLnBrk="0" hangingPunct="0">
              <a:spcBef>
                <a:spcPct val="20000"/>
              </a:spcBef>
              <a:buFont typeface="Arial" pitchFamily="34" charset="0"/>
              <a:buChar char="–"/>
              <a:defRPr sz="1400">
                <a:solidFill>
                  <a:schemeClr val="tx1"/>
                </a:solidFill>
                <a:latin typeface="Arial" pitchFamily="34" charset="0"/>
                <a:cs typeface="Arial" pitchFamily="34" charset="0"/>
              </a:defRPr>
            </a:lvl4pPr>
            <a:lvl5pPr marL="2057400" indent="-228600" defTabSz="457200" eaLnBrk="0" hangingPunct="0">
              <a:spcBef>
                <a:spcPct val="20000"/>
              </a:spcBef>
              <a:buFont typeface="Arial" pitchFamily="34" charset="0"/>
              <a:buChar char="»"/>
              <a:defRPr sz="1400">
                <a:solidFill>
                  <a:schemeClr val="tx1"/>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9pPr>
          </a:lstStyle>
          <a:p>
            <a:pPr eaLnBrk="1" hangingPunct="1">
              <a:spcBef>
                <a:spcPct val="0"/>
              </a:spcBef>
              <a:buFontTx/>
              <a:buNone/>
            </a:pPr>
            <a:r>
              <a:rPr lang="en-US" altLang="en-US" sz="2800" b="1" dirty="0">
                <a:solidFill>
                  <a:schemeClr val="tx2"/>
                </a:solidFill>
              </a:rPr>
              <a:t>Savings Summary Report</a:t>
            </a:r>
          </a:p>
          <a:p>
            <a:pPr eaLnBrk="1" hangingPunct="1">
              <a:spcBef>
                <a:spcPct val="0"/>
              </a:spcBef>
              <a:buFontTx/>
              <a:buNone/>
            </a:pPr>
            <a:r>
              <a:rPr lang="en-US" altLang="en-US" sz="2800" b="1" dirty="0">
                <a:solidFill>
                  <a:schemeClr val="tx2"/>
                </a:solidFill>
              </a:rPr>
              <a:t>1/1/2021 – 12/31/2021</a:t>
            </a:r>
          </a:p>
          <a:p>
            <a:pPr eaLnBrk="1" hangingPunct="1">
              <a:spcBef>
                <a:spcPct val="0"/>
              </a:spcBef>
              <a:buFontTx/>
              <a:buNone/>
            </a:pPr>
            <a:r>
              <a:rPr lang="en-US" altLang="en-US" sz="2800" b="1" dirty="0">
                <a:solidFill>
                  <a:srgbClr val="FF0000"/>
                </a:solidFill>
              </a:rPr>
              <a:t>Food Employers Labor Relations Association and United Food &amp; Commercial Workers’ VEBA Fund</a:t>
            </a:r>
            <a:endParaRPr lang="en-US" altLang="en-US" sz="2800" b="1" dirty="0">
              <a:solidFill>
                <a:schemeClr val="tx2"/>
              </a:solidFill>
            </a:endParaRPr>
          </a:p>
        </p:txBody>
      </p:sp>
      <p:sp>
        <p:nvSpPr>
          <p:cNvPr id="10243" name="Content Placeholder 2"/>
          <p:cNvSpPr txBox="1">
            <a:spLocks/>
          </p:cNvSpPr>
          <p:nvPr/>
        </p:nvSpPr>
        <p:spPr bwMode="auto">
          <a:xfrm>
            <a:off x="901700" y="3973513"/>
            <a:ext cx="61483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spcBef>
                <a:spcPct val="20000"/>
              </a:spcBef>
              <a:buFont typeface="Arial" pitchFamily="34" charset="0"/>
              <a:buChar char="•"/>
              <a:defRPr sz="1600">
                <a:solidFill>
                  <a:schemeClr val="tx1"/>
                </a:solidFill>
                <a:latin typeface="Arial" pitchFamily="34" charset="0"/>
                <a:cs typeface="Arial" pitchFamily="34" charset="0"/>
              </a:defRPr>
            </a:lvl1pPr>
            <a:lvl2pPr marL="742950" indent="-285750" defTabSz="457200" eaLnBrk="0" hangingPunct="0">
              <a:spcBef>
                <a:spcPct val="20000"/>
              </a:spcBef>
              <a:buFont typeface="Arial" pitchFamily="34" charset="0"/>
              <a:buChar char="–"/>
              <a:defRPr sz="1400">
                <a:solidFill>
                  <a:schemeClr val="tx1"/>
                </a:solidFill>
                <a:latin typeface="Arial" pitchFamily="34" charset="0"/>
                <a:cs typeface="Arial" pitchFamily="34" charset="0"/>
              </a:defRPr>
            </a:lvl2pPr>
            <a:lvl3pPr marL="1143000" indent="-228600" defTabSz="457200" eaLnBrk="0" hangingPunct="0">
              <a:spcBef>
                <a:spcPct val="20000"/>
              </a:spcBef>
              <a:buFont typeface="Arial" pitchFamily="34" charset="0"/>
              <a:buChar char="•"/>
              <a:defRPr sz="1400">
                <a:solidFill>
                  <a:schemeClr val="tx1"/>
                </a:solidFill>
                <a:latin typeface="Arial" pitchFamily="34" charset="0"/>
                <a:cs typeface="Arial" pitchFamily="34" charset="0"/>
              </a:defRPr>
            </a:lvl3pPr>
            <a:lvl4pPr marL="1600200" indent="-228600" defTabSz="457200" eaLnBrk="0" hangingPunct="0">
              <a:spcBef>
                <a:spcPct val="20000"/>
              </a:spcBef>
              <a:buFont typeface="Arial" pitchFamily="34" charset="0"/>
              <a:buChar char="–"/>
              <a:defRPr sz="1400">
                <a:solidFill>
                  <a:schemeClr val="tx1"/>
                </a:solidFill>
                <a:latin typeface="Arial" pitchFamily="34" charset="0"/>
                <a:cs typeface="Arial" pitchFamily="34" charset="0"/>
              </a:defRPr>
            </a:lvl4pPr>
            <a:lvl5pPr marL="2057400" indent="-228600" defTabSz="457200" eaLnBrk="0" hangingPunct="0">
              <a:spcBef>
                <a:spcPct val="20000"/>
              </a:spcBef>
              <a:buFont typeface="Arial" pitchFamily="34" charset="0"/>
              <a:buChar char="»"/>
              <a:defRPr sz="1400">
                <a:solidFill>
                  <a:schemeClr val="tx1"/>
                </a:solidFill>
                <a:latin typeface="Arial" pitchFamily="34" charset="0"/>
                <a:cs typeface="Arial" pitchFamily="34" charset="0"/>
              </a:defRPr>
            </a:lvl5pPr>
            <a:lvl6pPr marL="2514600" indent="-228600" defTabSz="4572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6pPr>
            <a:lvl7pPr marL="2971800" indent="-228600" defTabSz="4572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7pPr>
            <a:lvl8pPr marL="3429000" indent="-228600" defTabSz="4572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8pPr>
            <a:lvl9pPr marL="3886200" indent="-228600" defTabSz="4572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9pPr>
          </a:lstStyle>
          <a:p>
            <a:pPr eaLnBrk="1" hangingPunct="1">
              <a:buFont typeface="Arial" pitchFamily="34" charset="0"/>
              <a:buNone/>
            </a:pPr>
            <a:endParaRPr lang="en-US" altLang="en-US" sz="1800" dirty="0"/>
          </a:p>
          <a:p>
            <a:pPr eaLnBrk="1" hangingPunct="1">
              <a:buFont typeface="Arial" pitchFamily="34" charset="0"/>
              <a:buNone/>
            </a:pPr>
            <a:endParaRPr lang="en-US" altLang="en-US" sz="1800" dirty="0">
              <a:solidFill>
                <a:srgbClr val="0076C0"/>
              </a:solidFill>
            </a:endParaRPr>
          </a:p>
        </p:txBody>
      </p:sp>
      <p:sp>
        <p:nvSpPr>
          <p:cNvPr id="10244" name="Rectangle 8"/>
          <p:cNvSpPr>
            <a:spLocks noChangeArrowheads="1"/>
          </p:cNvSpPr>
          <p:nvPr/>
        </p:nvSpPr>
        <p:spPr bwMode="auto">
          <a:xfrm>
            <a:off x="901699" y="5205516"/>
            <a:ext cx="37486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16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14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1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14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14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1400">
                <a:solidFill>
                  <a:schemeClr val="tx1"/>
                </a:solidFill>
                <a:latin typeface="Arial" pitchFamily="34" charset="0"/>
                <a:cs typeface="Arial" pitchFamily="34" charset="0"/>
              </a:defRPr>
            </a:lvl9pPr>
          </a:lstStyle>
          <a:p>
            <a:pPr eaLnBrk="1" hangingPunct="1">
              <a:spcBef>
                <a:spcPct val="0"/>
              </a:spcBef>
              <a:buFontTx/>
              <a:buNone/>
            </a:pPr>
            <a:r>
              <a:rPr lang="en-US" altLang="en-US" sz="1400" dirty="0">
                <a:solidFill>
                  <a:schemeClr val="tx2"/>
                </a:solidFill>
                <a:ea typeface="Arial-BoldMT"/>
                <a:cs typeface="Arial-BoldMT"/>
              </a:rPr>
              <a:t>Prepared by Romil Aparentado</a:t>
            </a:r>
          </a:p>
          <a:p>
            <a:pPr eaLnBrk="1" hangingPunct="1">
              <a:spcBef>
                <a:spcPct val="0"/>
              </a:spcBef>
              <a:buFontTx/>
              <a:buNone/>
            </a:pPr>
            <a:r>
              <a:rPr lang="en-US" altLang="en-US" sz="1400" dirty="0">
                <a:solidFill>
                  <a:schemeClr val="tx2"/>
                </a:solidFill>
                <a:ea typeface="Arial-BoldMT"/>
                <a:cs typeface="Arial-BoldMT"/>
              </a:rPr>
              <a:t>March 3, 2022</a:t>
            </a:r>
          </a:p>
        </p:txBody>
      </p:sp>
      <p:pic>
        <p:nvPicPr>
          <p:cNvPr id="5" name="Picture 9" descr="C:\Documents and Settings\skrasnoff\Local Settings\Temporary Internet Files\Content.IE5\4NKPC765\MP90028499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0536" y="2526217"/>
            <a:ext cx="2046515" cy="1353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normAutofit fontScale="92500" lnSpcReduction="10000"/>
          </a:bodyPr>
          <a:lstStyle/>
          <a:p>
            <a:pPr marL="342900" lvl="0" indent="-342900" eaLnBrk="1" hangingPunct="1">
              <a:buSzPct val="85000"/>
              <a:buNone/>
            </a:pPr>
            <a:r>
              <a:rPr lang="en-US" altLang="en-US" sz="1800" kern="0" spc="0" dirty="0">
                <a:solidFill>
                  <a:srgbClr val="000000"/>
                </a:solidFill>
                <a:latin typeface="Arial"/>
                <a:cs typeface="+mn-cs"/>
              </a:rPr>
              <a:t> 					         </a:t>
            </a:r>
            <a:r>
              <a:rPr lang="en-US" altLang="en-US" sz="1200" u="sng" kern="0" spc="0" dirty="0">
                <a:solidFill>
                  <a:srgbClr val="000000"/>
                </a:solidFill>
                <a:latin typeface="Arial"/>
                <a:cs typeface="+mn-cs"/>
              </a:rPr>
              <a:t>Page Number</a:t>
            </a:r>
          </a:p>
          <a:p>
            <a:pPr marL="342900" lvl="0" indent="-342900" eaLnBrk="1" hangingPunct="1">
              <a:buSzPct val="85000"/>
              <a:buFont typeface="Wingdings" pitchFamily="2" charset="2"/>
              <a:buChar char="v"/>
            </a:pPr>
            <a:r>
              <a:rPr lang="en-US" altLang="en-US" sz="1400" kern="0" spc="0" dirty="0">
                <a:solidFill>
                  <a:srgbClr val="000000"/>
                </a:solidFill>
                <a:latin typeface="Arial"/>
                <a:cs typeface="+mn-cs"/>
              </a:rPr>
              <a:t>Executive Summary</a:t>
            </a:r>
            <a:r>
              <a:rPr lang="en-US" altLang="en-US" sz="1800" kern="0" spc="0" dirty="0">
                <a:solidFill>
                  <a:srgbClr val="000000"/>
                </a:solidFill>
                <a:latin typeface="Arial"/>
                <a:cs typeface="+mn-cs"/>
              </a:rPr>
              <a:t>		 	  	  </a:t>
            </a:r>
            <a:r>
              <a:rPr lang="en-US" altLang="en-US" sz="1100" kern="0" spc="0" dirty="0">
                <a:solidFill>
                  <a:srgbClr val="000000"/>
                </a:solidFill>
                <a:latin typeface="Arial"/>
                <a:cs typeface="+mn-cs"/>
              </a:rPr>
              <a:t>3</a:t>
            </a:r>
          </a:p>
          <a:p>
            <a:pPr marL="342900" lvl="0" indent="-342900" eaLnBrk="1" hangingPunct="1">
              <a:buSzPct val="85000"/>
              <a:buFont typeface="Wingdings" pitchFamily="2" charset="2"/>
              <a:buChar char="v"/>
            </a:pPr>
            <a:r>
              <a:rPr lang="en-US" altLang="en-US" sz="1400" kern="0" spc="0" dirty="0">
                <a:solidFill>
                  <a:srgbClr val="000000"/>
                </a:solidFill>
                <a:latin typeface="Arial"/>
                <a:cs typeface="+mn-cs"/>
              </a:rPr>
              <a:t>Savings Summary</a:t>
            </a:r>
            <a:r>
              <a:rPr lang="en-US" altLang="en-US" sz="1800" kern="0" spc="0" dirty="0">
                <a:solidFill>
                  <a:srgbClr val="000000"/>
                </a:solidFill>
                <a:latin typeface="Arial"/>
                <a:cs typeface="+mn-cs"/>
              </a:rPr>
              <a:t>	</a:t>
            </a:r>
          </a:p>
          <a:p>
            <a:pPr marL="742950" lvl="1" indent="-285750" eaLnBrk="1" hangingPunct="1">
              <a:buFont typeface="Wingdings" pitchFamily="2" charset="2"/>
              <a:buChar char="w"/>
            </a:pPr>
            <a:r>
              <a:rPr lang="en-US" altLang="en-US" sz="1100" kern="0" spc="0" dirty="0">
                <a:solidFill>
                  <a:srgbClr val="000000"/>
                </a:solidFill>
                <a:latin typeface="Arial"/>
              </a:rPr>
              <a:t>Provider				    6</a:t>
            </a:r>
          </a:p>
          <a:p>
            <a:pPr marL="742950" lvl="1" indent="-285750" eaLnBrk="1" hangingPunct="1">
              <a:buFont typeface="Wingdings" pitchFamily="2" charset="2"/>
              <a:buChar char="w"/>
            </a:pPr>
            <a:r>
              <a:rPr lang="en-US" altLang="en-US" sz="1100" kern="0" spc="0" dirty="0">
                <a:solidFill>
                  <a:srgbClr val="000000"/>
                </a:solidFill>
                <a:latin typeface="Arial"/>
              </a:rPr>
              <a:t>Facility				    7</a:t>
            </a:r>
          </a:p>
          <a:p>
            <a:pPr lvl="1" indent="0" eaLnBrk="1" hangingPunct="1">
              <a:buNone/>
            </a:pPr>
            <a:endParaRPr lang="en-US" altLang="en-US" sz="400" kern="0" spc="0" dirty="0">
              <a:solidFill>
                <a:srgbClr val="000000"/>
              </a:solidFill>
              <a:latin typeface="Arial"/>
            </a:endParaRPr>
          </a:p>
          <a:p>
            <a:pPr marL="342900" lvl="0" indent="-342900" eaLnBrk="1" hangingPunct="1">
              <a:buSzPct val="85000"/>
              <a:buFont typeface="Wingdings" pitchFamily="2" charset="2"/>
              <a:buChar char="v"/>
            </a:pPr>
            <a:r>
              <a:rPr lang="en-US" altLang="en-US" sz="1400" kern="0" spc="0" dirty="0">
                <a:solidFill>
                  <a:srgbClr val="000000"/>
                </a:solidFill>
                <a:latin typeface="Arial"/>
                <a:cs typeface="+mn-cs"/>
              </a:rPr>
              <a:t>Top 10 Provider Specialties</a:t>
            </a:r>
          </a:p>
          <a:p>
            <a:pPr marL="742950" lvl="1" indent="-285750" eaLnBrk="1" hangingPunct="1">
              <a:buFont typeface="Wingdings" pitchFamily="2" charset="2"/>
              <a:buChar char="w"/>
            </a:pPr>
            <a:r>
              <a:rPr lang="en-US" altLang="en-US" sz="1100" kern="0" spc="0" dirty="0">
                <a:solidFill>
                  <a:srgbClr val="000000"/>
                </a:solidFill>
                <a:latin typeface="Arial"/>
              </a:rPr>
              <a:t>Local NetLease			   	    8</a:t>
            </a:r>
          </a:p>
          <a:p>
            <a:pPr marL="742950" lvl="1" indent="-285750" eaLnBrk="1" hangingPunct="1">
              <a:buFont typeface="Wingdings" pitchFamily="2" charset="2"/>
              <a:buChar char="w"/>
            </a:pPr>
            <a:r>
              <a:rPr lang="en-US" altLang="en-US" sz="1100" kern="0" spc="0" dirty="0">
                <a:solidFill>
                  <a:srgbClr val="000000"/>
                </a:solidFill>
                <a:latin typeface="Arial"/>
              </a:rPr>
              <a:t>FlexLink				    9</a:t>
            </a:r>
          </a:p>
          <a:p>
            <a:pPr marL="742950" lvl="1" indent="-285750" eaLnBrk="1" hangingPunct="1">
              <a:buFont typeface="Wingdings" pitchFamily="2" charset="2"/>
              <a:buChar char="w"/>
            </a:pPr>
            <a:r>
              <a:rPr lang="en-US" altLang="en-US" sz="1100" kern="0" spc="0" dirty="0">
                <a:solidFill>
                  <a:srgbClr val="000000"/>
                </a:solidFill>
                <a:latin typeface="Arial"/>
              </a:rPr>
              <a:t>As a % of Total			   	   10</a:t>
            </a:r>
          </a:p>
          <a:p>
            <a:pPr marL="742950" lvl="1" indent="-285750" eaLnBrk="1" hangingPunct="1">
              <a:buFont typeface="Wingdings" pitchFamily="2" charset="2"/>
              <a:buChar char="w"/>
            </a:pPr>
            <a:endParaRPr lang="en-US" altLang="en-US" sz="400" kern="0" spc="0" dirty="0">
              <a:solidFill>
                <a:srgbClr val="000000"/>
              </a:solidFill>
              <a:latin typeface="Arial"/>
            </a:endParaRPr>
          </a:p>
          <a:p>
            <a:pPr marL="342900" lvl="0" indent="-342900" eaLnBrk="1" hangingPunct="1">
              <a:buSzPct val="85000"/>
              <a:buFont typeface="Wingdings" pitchFamily="2" charset="2"/>
              <a:buChar char="v"/>
            </a:pPr>
            <a:r>
              <a:rPr lang="en-US" altLang="en-US" sz="1400" kern="0" spc="0" dirty="0">
                <a:solidFill>
                  <a:srgbClr val="000000"/>
                </a:solidFill>
                <a:latin typeface="Arial"/>
                <a:cs typeface="+mn-cs"/>
              </a:rPr>
              <a:t>Top 10 Facilities</a:t>
            </a:r>
          </a:p>
          <a:p>
            <a:pPr marL="742950" lvl="1" indent="-285750" eaLnBrk="1" hangingPunct="1">
              <a:buFont typeface="Wingdings" pitchFamily="2" charset="2"/>
              <a:buChar char="w"/>
            </a:pPr>
            <a:r>
              <a:rPr lang="en-US" altLang="en-US" sz="1100" kern="0" spc="0" dirty="0">
                <a:solidFill>
                  <a:srgbClr val="000000"/>
                </a:solidFill>
                <a:latin typeface="Arial"/>
              </a:rPr>
              <a:t>Local NetLease			   	   11</a:t>
            </a:r>
          </a:p>
          <a:p>
            <a:pPr marL="742950" lvl="1" indent="-285750" eaLnBrk="1" hangingPunct="1">
              <a:buFont typeface="Wingdings" pitchFamily="2" charset="2"/>
              <a:buChar char="w"/>
            </a:pPr>
            <a:r>
              <a:rPr lang="en-US" altLang="en-US" sz="1100" kern="0" spc="0" dirty="0">
                <a:solidFill>
                  <a:srgbClr val="000000"/>
                </a:solidFill>
                <a:latin typeface="Arial"/>
              </a:rPr>
              <a:t>FlexLink				   12</a:t>
            </a:r>
          </a:p>
          <a:p>
            <a:pPr marL="742950" lvl="1" indent="-285750" eaLnBrk="1" hangingPunct="1">
              <a:buFont typeface="Wingdings" pitchFamily="2" charset="2"/>
              <a:buChar char="w"/>
            </a:pPr>
            <a:r>
              <a:rPr lang="en-US" altLang="en-US" sz="1100" kern="0" spc="0" dirty="0">
                <a:solidFill>
                  <a:srgbClr val="000000"/>
                </a:solidFill>
                <a:latin typeface="Arial"/>
              </a:rPr>
              <a:t>As a % of Total			   	   13</a:t>
            </a:r>
          </a:p>
          <a:p>
            <a:pPr marL="342900" lvl="0" indent="-342900" eaLnBrk="1" hangingPunct="1">
              <a:buSzPct val="85000"/>
              <a:buFont typeface="Wingdings" pitchFamily="2" charset="2"/>
              <a:buChar char="v"/>
            </a:pPr>
            <a:r>
              <a:rPr lang="en-US" altLang="en-US" sz="1400" kern="0" spc="0" dirty="0">
                <a:solidFill>
                  <a:srgbClr val="000000"/>
                </a:solidFill>
                <a:latin typeface="Arial"/>
                <a:cs typeface="+mn-cs"/>
              </a:rPr>
              <a:t>CareFirst Admin Fees</a:t>
            </a:r>
            <a:r>
              <a:rPr lang="en-US" altLang="en-US" sz="1300" kern="0" spc="0" dirty="0">
                <a:solidFill>
                  <a:srgbClr val="000000"/>
                </a:solidFill>
                <a:latin typeface="Arial"/>
                <a:cs typeface="+mn-cs"/>
              </a:rPr>
              <a:t>	</a:t>
            </a:r>
            <a:r>
              <a:rPr lang="en-US" altLang="en-US" sz="2000" kern="0" spc="0" dirty="0">
                <a:solidFill>
                  <a:srgbClr val="000000"/>
                </a:solidFill>
                <a:latin typeface="Arial"/>
                <a:cs typeface="+mn-cs"/>
              </a:rPr>
              <a:t>			</a:t>
            </a:r>
          </a:p>
          <a:p>
            <a:pPr marL="742950" lvl="1" indent="-285750" eaLnBrk="1" hangingPunct="1">
              <a:buFont typeface="Wingdings" pitchFamily="2" charset="2"/>
              <a:buChar char="w"/>
            </a:pPr>
            <a:r>
              <a:rPr lang="en-US" altLang="en-US" sz="1100" kern="0" spc="0" dirty="0">
                <a:solidFill>
                  <a:srgbClr val="000000"/>
                </a:solidFill>
                <a:latin typeface="Arial"/>
              </a:rPr>
              <a:t>Local NetLease			    	   14</a:t>
            </a:r>
          </a:p>
          <a:p>
            <a:pPr marL="742950" lvl="1" indent="-285750" eaLnBrk="1" hangingPunct="1">
              <a:buFont typeface="Wingdings" pitchFamily="2" charset="2"/>
              <a:buChar char="w"/>
            </a:pPr>
            <a:r>
              <a:rPr lang="en-US" altLang="en-US" sz="1100" kern="0" spc="0" dirty="0">
                <a:solidFill>
                  <a:srgbClr val="000000"/>
                </a:solidFill>
                <a:latin typeface="Arial"/>
              </a:rPr>
              <a:t>FlexLink				   15</a:t>
            </a:r>
          </a:p>
          <a:p>
            <a:pPr marL="742950" lvl="1" indent="-285750" eaLnBrk="1" hangingPunct="1">
              <a:buFont typeface="Wingdings" pitchFamily="2" charset="2"/>
              <a:buChar char="w"/>
            </a:pPr>
            <a:r>
              <a:rPr lang="en-US" altLang="en-US" sz="1100" kern="0" spc="0" dirty="0">
                <a:solidFill>
                  <a:srgbClr val="000000"/>
                </a:solidFill>
                <a:latin typeface="Arial"/>
              </a:rPr>
              <a:t>Aggregate Pricing			   	   16</a:t>
            </a:r>
          </a:p>
          <a:p>
            <a:pPr marL="742950" lvl="1" indent="-285750" eaLnBrk="1" hangingPunct="1">
              <a:buFont typeface="Wingdings" pitchFamily="2" charset="2"/>
              <a:buChar char="w"/>
            </a:pPr>
            <a:endParaRPr lang="en-US" altLang="en-US" sz="400" kern="0" spc="0" dirty="0">
              <a:solidFill>
                <a:srgbClr val="000000"/>
              </a:solidFill>
              <a:latin typeface="Arial"/>
            </a:endParaRPr>
          </a:p>
          <a:p>
            <a:pPr marL="342900" lvl="0" indent="-342900" eaLnBrk="1" hangingPunct="1">
              <a:buSzPct val="85000"/>
              <a:buFont typeface="Wingdings" pitchFamily="2" charset="2"/>
              <a:buChar char="v"/>
            </a:pPr>
            <a:r>
              <a:rPr lang="en-US" altLang="en-US" sz="1400" kern="0" spc="0" dirty="0">
                <a:solidFill>
                  <a:srgbClr val="000000"/>
                </a:solidFill>
                <a:latin typeface="Arial"/>
                <a:cs typeface="+mn-cs"/>
              </a:rPr>
              <a:t>Savings Analysis</a:t>
            </a:r>
          </a:p>
          <a:p>
            <a:pPr marL="742950" lvl="1" indent="-285750" eaLnBrk="1" hangingPunct="1">
              <a:buFont typeface="Wingdings" pitchFamily="2" charset="2"/>
              <a:buChar char="w"/>
            </a:pPr>
            <a:r>
              <a:rPr lang="en-US" altLang="en-US" sz="1100" kern="0" spc="0" dirty="0">
                <a:solidFill>
                  <a:srgbClr val="000000"/>
                </a:solidFill>
                <a:latin typeface="Arial"/>
              </a:rPr>
              <a:t>Savings Net of CareFirst Admin Fees	    	   17</a:t>
            </a:r>
          </a:p>
          <a:p>
            <a:pPr marL="742950" lvl="1" indent="-285750" eaLnBrk="1" hangingPunct="1">
              <a:buFont typeface="Wingdings" pitchFamily="2" charset="2"/>
              <a:buChar char="w"/>
            </a:pPr>
            <a:r>
              <a:rPr lang="en-US" altLang="en-US" sz="1100" kern="0" spc="0" dirty="0">
                <a:solidFill>
                  <a:srgbClr val="000000"/>
                </a:solidFill>
                <a:latin typeface="Arial"/>
              </a:rPr>
              <a:t>Savings Per Dollar of Admin Fee	    	   	   18</a:t>
            </a:r>
          </a:p>
          <a:p>
            <a:pPr marL="742950" lvl="1" indent="-285750" eaLnBrk="1" hangingPunct="1">
              <a:buFont typeface="Wingdings" pitchFamily="2" charset="2"/>
              <a:buChar char="w"/>
            </a:pPr>
            <a:r>
              <a:rPr lang="en-US" altLang="en-US" sz="1100" kern="0" spc="0" dirty="0">
                <a:solidFill>
                  <a:srgbClr val="000000"/>
                </a:solidFill>
                <a:latin typeface="Arial"/>
              </a:rPr>
              <a:t>Savings Per Eligible Employee		   	   19</a:t>
            </a:r>
          </a:p>
          <a:p>
            <a:pPr marL="742950" lvl="1" indent="-285750" eaLnBrk="1" hangingPunct="1">
              <a:buFont typeface="Wingdings" pitchFamily="2" charset="2"/>
              <a:buChar char="w"/>
            </a:pPr>
            <a:r>
              <a:rPr lang="en-US" sz="1100" kern="0" spc="0" dirty="0">
                <a:solidFill>
                  <a:srgbClr val="000000"/>
                </a:solidFill>
                <a:latin typeface="Arial"/>
              </a:rPr>
              <a:t>5-Year Savings Recap			   20</a:t>
            </a:r>
            <a:endParaRPr lang="en-US" dirty="0"/>
          </a:p>
        </p:txBody>
      </p:sp>
      <p:sp>
        <p:nvSpPr>
          <p:cNvPr id="3" name="Title 2"/>
          <p:cNvSpPr>
            <a:spLocks noGrp="1"/>
          </p:cNvSpPr>
          <p:nvPr>
            <p:ph type="title"/>
          </p:nvPr>
        </p:nvSpPr>
        <p:spPr/>
        <p:txBody>
          <a:bodyPr/>
          <a:lstStyle/>
          <a:p>
            <a:r>
              <a:rPr lang="en-US" dirty="0"/>
              <a:t>Contents</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2</a:t>
            </a:fld>
            <a:endParaRPr lang="en-US" dirty="0"/>
          </a:p>
        </p:txBody>
      </p:sp>
      <p:pic>
        <p:nvPicPr>
          <p:cNvPr id="9" name="Picture 8" descr="MCj0439588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9468" y="2682239"/>
            <a:ext cx="2807551" cy="222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387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6132" y="1303020"/>
            <a:ext cx="8611114" cy="5554980"/>
          </a:xfrm>
        </p:spPr>
        <p:txBody>
          <a:bodyPr>
            <a:normAutofit/>
          </a:bodyPr>
          <a:lstStyle/>
          <a:p>
            <a:pPr marL="514350" indent="-514350">
              <a:buFont typeface="Wingdings" pitchFamily="2" charset="2"/>
              <a:buAutoNum type="romanUcPeriod"/>
              <a:defRPr/>
            </a:pPr>
            <a:r>
              <a:rPr lang="en-US" sz="2000" dirty="0"/>
              <a:t>Provider and Facility Summary </a:t>
            </a:r>
            <a:r>
              <a:rPr lang="en-US" i="1" dirty="0"/>
              <a:t>(See pages 6 - 7)</a:t>
            </a:r>
          </a:p>
          <a:p>
            <a:pPr marL="0" indent="0">
              <a:buNone/>
              <a:defRPr/>
            </a:pPr>
            <a:endParaRPr lang="en-US" sz="400" i="1" dirty="0"/>
          </a:p>
          <a:p>
            <a:pPr marL="857250" lvl="1" indent="-400050">
              <a:buFont typeface="Wingdings" panose="05000000000000000000" pitchFamily="2" charset="2"/>
              <a:buChar char="Ø"/>
              <a:defRPr/>
            </a:pPr>
            <a:r>
              <a:rPr lang="en-US" sz="1200" dirty="0"/>
              <a:t>Claims Volume:</a:t>
            </a:r>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lvl="2">
              <a:buFont typeface="Wingdings" panose="05000000000000000000" pitchFamily="2" charset="2"/>
              <a:buChar char="Ø"/>
              <a:defRPr/>
            </a:pPr>
            <a:r>
              <a:rPr lang="en-US" sz="1200" dirty="0"/>
              <a:t> In 2021, there was an average of</a:t>
            </a:r>
            <a:r>
              <a:rPr lang="en-US" sz="1200" dirty="0">
                <a:highlight>
                  <a:srgbClr val="FFFFFF"/>
                </a:highlight>
              </a:rPr>
              <a:t> 10,299 </a:t>
            </a:r>
            <a:r>
              <a:rPr lang="en-US" sz="1200" dirty="0"/>
              <a:t>eligible subscribers In 2020, there was an average of</a:t>
            </a:r>
            <a:r>
              <a:rPr lang="en-US" sz="1200" dirty="0">
                <a:highlight>
                  <a:srgbClr val="FFFFFF"/>
                </a:highlight>
              </a:rPr>
              <a:t> 10,777 </a:t>
            </a:r>
            <a:r>
              <a:rPr lang="en-US" sz="1200" dirty="0"/>
              <a:t>eligible subscribers. (</a:t>
            </a:r>
            <a:r>
              <a:rPr lang="en-US" sz="1200" dirty="0">
                <a:solidFill>
                  <a:srgbClr val="FF0000"/>
                </a:solidFill>
              </a:rPr>
              <a:t>4.44</a:t>
            </a:r>
            <a:r>
              <a:rPr lang="en-US" sz="1200" dirty="0">
                <a:solidFill>
                  <a:srgbClr val="FF0000"/>
                </a:solidFill>
                <a:highlight>
                  <a:srgbClr val="FFFFFF"/>
                </a:highlight>
              </a:rPr>
              <a:t>% decrease</a:t>
            </a:r>
            <a:r>
              <a:rPr lang="en-US" sz="1200" dirty="0"/>
              <a:t>)</a:t>
            </a:r>
          </a:p>
          <a:p>
            <a:pPr lvl="2">
              <a:buFont typeface="Wingdings" panose="05000000000000000000" pitchFamily="2" charset="2"/>
              <a:buChar char="Ø"/>
              <a:defRPr/>
            </a:pPr>
            <a:endParaRPr lang="en-US" sz="800" dirty="0"/>
          </a:p>
          <a:p>
            <a:pPr marL="857250" lvl="1" indent="-400050">
              <a:buFont typeface="Wingdings" panose="05000000000000000000" pitchFamily="2" charset="2"/>
              <a:buChar char="Ø"/>
              <a:defRPr/>
            </a:pPr>
            <a:r>
              <a:rPr lang="en-US" sz="1200" dirty="0">
                <a:highlight>
                  <a:srgbClr val="FFFFFF"/>
                </a:highlight>
              </a:rPr>
              <a:t>Claims per Eligible Subscriber:</a:t>
            </a:r>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914400" lvl="2" indent="0">
              <a:buFontTx/>
              <a:buNone/>
              <a:defRPr/>
            </a:pPr>
            <a:endParaRPr lang="en-US" sz="1200" dirty="0"/>
          </a:p>
          <a:p>
            <a:pPr marL="857250" lvl="1" indent="-400050">
              <a:buFont typeface="Wingdings" panose="05000000000000000000" pitchFamily="2" charset="2"/>
              <a:buChar char="Ø"/>
              <a:defRPr/>
            </a:pPr>
            <a:r>
              <a:rPr lang="en-US" sz="1200" dirty="0">
                <a:highlight>
                  <a:srgbClr val="FFFFFF"/>
                </a:highlight>
              </a:rPr>
              <a:t>Billed Amount:</a:t>
            </a:r>
          </a:p>
          <a:p>
            <a:pPr marL="857250" lvl="1" indent="-400050">
              <a:buFont typeface="Wingdings" panose="05000000000000000000" pitchFamily="2" charset="2"/>
              <a:buChar char="Ø"/>
              <a:defRPr/>
            </a:pPr>
            <a:endParaRPr lang="en-US" sz="1200" dirty="0">
              <a:highlight>
                <a:srgbClr val="FFFFFF"/>
              </a:highlight>
            </a:endParaRPr>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2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sz="1600" dirty="0"/>
          </a:p>
          <a:p>
            <a:pPr marL="857250" lvl="1" indent="-400050">
              <a:buFont typeface="Wingdings" panose="05000000000000000000" pitchFamily="2" charset="2"/>
              <a:buChar char="Ø"/>
              <a:defRPr/>
            </a:pPr>
            <a:endParaRPr lang="en-US" dirty="0"/>
          </a:p>
        </p:txBody>
      </p:sp>
      <p:sp>
        <p:nvSpPr>
          <p:cNvPr id="3" name="Title 2"/>
          <p:cNvSpPr>
            <a:spLocks noGrp="1"/>
          </p:cNvSpPr>
          <p:nvPr>
            <p:ph type="title"/>
          </p:nvPr>
        </p:nvSpPr>
        <p:spPr>
          <a:xfrm>
            <a:off x="376132" y="609600"/>
            <a:ext cx="8767868" cy="412750"/>
          </a:xfrm>
        </p:spPr>
        <p:txBody>
          <a:bodyPr/>
          <a:lstStyle/>
          <a:p>
            <a:r>
              <a:rPr lang="en-US" dirty="0"/>
              <a:t>Executive Summary- </a:t>
            </a:r>
            <a:r>
              <a:rPr lang="en-US" dirty="0">
                <a:solidFill>
                  <a:srgbClr val="FF0000"/>
                </a:solidFill>
              </a:rPr>
              <a:t>FELRA                              </a:t>
            </a:r>
            <a:r>
              <a:rPr lang="en-US" dirty="0"/>
              <a:t>                    1/1/2021 – 12/31/2021</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3</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78179244"/>
              </p:ext>
            </p:extLst>
          </p:nvPr>
        </p:nvGraphicFramePr>
        <p:xfrm>
          <a:off x="1332411" y="4057913"/>
          <a:ext cx="6096000" cy="1165056"/>
        </p:xfrm>
        <a:graphic>
          <a:graphicData uri="http://schemas.openxmlformats.org/drawingml/2006/table">
            <a:tbl>
              <a:tblPr firstRow="1" bandRow="1">
                <a:tableStyleId>{5C22544A-7EE6-4342-B048-85BDC9FD1C3A}</a:tableStyleId>
              </a:tblPr>
              <a:tblGrid>
                <a:gridCol w="1254035">
                  <a:extLst>
                    <a:ext uri="{9D8B030D-6E8A-4147-A177-3AD203B41FA5}">
                      <a16:colId xmlns:a16="http://schemas.microsoft.com/office/drawing/2014/main" val="20000"/>
                    </a:ext>
                  </a:extLst>
                </a:gridCol>
                <a:gridCol w="1593668">
                  <a:extLst>
                    <a:ext uri="{9D8B030D-6E8A-4147-A177-3AD203B41FA5}">
                      <a16:colId xmlns:a16="http://schemas.microsoft.com/office/drawing/2014/main" val="20001"/>
                    </a:ext>
                  </a:extLst>
                </a:gridCol>
                <a:gridCol w="1724297">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405237">
                <a:tc>
                  <a:txBody>
                    <a:bodyPr/>
                    <a:lstStyle/>
                    <a:p>
                      <a:endParaRPr lang="en-US" sz="900" dirty="0"/>
                    </a:p>
                  </a:txBody>
                  <a:tcPr/>
                </a:tc>
                <a:tc>
                  <a:txBody>
                    <a:bodyPr/>
                    <a:lstStyle/>
                    <a:p>
                      <a:pPr algn="ctr"/>
                      <a:r>
                        <a:rPr lang="en-US" sz="900" dirty="0"/>
                        <a:t>2021 Claims per Eligible Subscriber</a:t>
                      </a:r>
                    </a:p>
                  </a:txBody>
                  <a:tcPr/>
                </a:tc>
                <a:tc>
                  <a:txBody>
                    <a:bodyPr/>
                    <a:lstStyle/>
                    <a:p>
                      <a:pPr algn="ctr"/>
                      <a:r>
                        <a:rPr lang="en-US" sz="900" dirty="0"/>
                        <a:t>2020 Claims per Eligible Subscriber</a:t>
                      </a:r>
                    </a:p>
                  </a:txBody>
                  <a:tcPr/>
                </a:tc>
                <a:tc>
                  <a:txBody>
                    <a:bodyPr/>
                    <a:lstStyle/>
                    <a:p>
                      <a:pPr algn="ctr"/>
                      <a:r>
                        <a:rPr lang="en-US" sz="900" dirty="0"/>
                        <a:t>% Change</a:t>
                      </a:r>
                    </a:p>
                    <a:p>
                      <a:pPr algn="ctr"/>
                      <a:r>
                        <a:rPr lang="en-US" sz="900" dirty="0"/>
                        <a:t>(2020 to 2021)</a:t>
                      </a:r>
                    </a:p>
                  </a:txBody>
                  <a:tcPr/>
                </a:tc>
                <a:extLst>
                  <a:ext uri="{0D108BD9-81ED-4DB2-BD59-A6C34878D82A}">
                    <a16:rowId xmlns:a16="http://schemas.microsoft.com/office/drawing/2014/main" val="10000"/>
                  </a:ext>
                </a:extLst>
              </a:tr>
              <a:tr h="253273">
                <a:tc>
                  <a:txBody>
                    <a:bodyPr/>
                    <a:lstStyle/>
                    <a:p>
                      <a:r>
                        <a:rPr lang="en-US" sz="900" dirty="0"/>
                        <a:t>Provider</a:t>
                      </a:r>
                    </a:p>
                  </a:txBody>
                  <a:tcPr anchor="ctr"/>
                </a:tc>
                <a:tc>
                  <a:txBody>
                    <a:bodyPr/>
                    <a:lstStyle/>
                    <a:p>
                      <a:pPr algn="ctr"/>
                      <a:r>
                        <a:rPr lang="en-US" sz="900" dirty="0"/>
                        <a:t>15.84</a:t>
                      </a:r>
                    </a:p>
                  </a:txBody>
                  <a:tcPr anchor="ctr"/>
                </a:tc>
                <a:tc>
                  <a:txBody>
                    <a:bodyPr/>
                    <a:lstStyle/>
                    <a:p>
                      <a:pPr algn="ctr"/>
                      <a:r>
                        <a:rPr lang="en-US" sz="900" dirty="0"/>
                        <a:t>13.81</a:t>
                      </a:r>
                    </a:p>
                  </a:txBody>
                  <a:tcPr anchor="ctr"/>
                </a:tc>
                <a:tc>
                  <a:txBody>
                    <a:bodyPr/>
                    <a:lstStyle/>
                    <a:p>
                      <a:pPr algn="ctr"/>
                      <a:r>
                        <a:rPr lang="en-US" sz="900" dirty="0">
                          <a:solidFill>
                            <a:schemeClr val="tx1"/>
                          </a:solidFill>
                        </a:rPr>
                        <a:t>14.67%</a:t>
                      </a:r>
                    </a:p>
                  </a:txBody>
                  <a:tcPr anchor="ctr"/>
                </a:tc>
                <a:extLst>
                  <a:ext uri="{0D108BD9-81ED-4DB2-BD59-A6C34878D82A}">
                    <a16:rowId xmlns:a16="http://schemas.microsoft.com/office/drawing/2014/main" val="10001"/>
                  </a:ext>
                </a:extLst>
              </a:tr>
              <a:tr h="253273">
                <a:tc>
                  <a:txBody>
                    <a:bodyPr/>
                    <a:lstStyle/>
                    <a:p>
                      <a:r>
                        <a:rPr lang="en-US" sz="900" dirty="0"/>
                        <a:t>Facility</a:t>
                      </a:r>
                    </a:p>
                  </a:txBody>
                  <a:tcPr anchor="ctr"/>
                </a:tc>
                <a:tc>
                  <a:txBody>
                    <a:bodyPr/>
                    <a:lstStyle/>
                    <a:p>
                      <a:pPr algn="ctr"/>
                      <a:r>
                        <a:rPr lang="en-US" sz="900" dirty="0"/>
                        <a:t>1.39</a:t>
                      </a:r>
                      <a:endParaRPr lang="en-US" sz="900" dirty="0">
                        <a:solidFill>
                          <a:srgbClr val="FF0000"/>
                        </a:solidFill>
                      </a:endParaRPr>
                    </a:p>
                  </a:txBody>
                  <a:tcPr anchor="ctr"/>
                </a:tc>
                <a:tc>
                  <a:txBody>
                    <a:bodyPr/>
                    <a:lstStyle/>
                    <a:p>
                      <a:pPr algn="ctr"/>
                      <a:r>
                        <a:rPr lang="en-US" sz="900" dirty="0"/>
                        <a:t>1.23</a:t>
                      </a:r>
                      <a:endParaRPr lang="en-US" sz="900" dirty="0">
                        <a:solidFill>
                          <a:srgbClr val="FF0000"/>
                        </a:solidFill>
                      </a:endParaRPr>
                    </a:p>
                  </a:txBody>
                  <a:tcPr anchor="ctr"/>
                </a:tc>
                <a:tc>
                  <a:txBody>
                    <a:bodyPr/>
                    <a:lstStyle/>
                    <a:p>
                      <a:pPr algn="ctr"/>
                      <a:r>
                        <a:rPr lang="en-US" sz="900" dirty="0">
                          <a:solidFill>
                            <a:schemeClr val="tx1"/>
                          </a:solidFill>
                        </a:rPr>
                        <a:t>13.25%</a:t>
                      </a:r>
                    </a:p>
                  </a:txBody>
                  <a:tcPr anchor="ctr"/>
                </a:tc>
                <a:extLst>
                  <a:ext uri="{0D108BD9-81ED-4DB2-BD59-A6C34878D82A}">
                    <a16:rowId xmlns:a16="http://schemas.microsoft.com/office/drawing/2014/main" val="10002"/>
                  </a:ext>
                </a:extLst>
              </a:tr>
              <a:tr h="253273">
                <a:tc>
                  <a:txBody>
                    <a:bodyPr/>
                    <a:lstStyle/>
                    <a:p>
                      <a:r>
                        <a:rPr lang="en-US" sz="900" b="1" dirty="0"/>
                        <a:t>Total</a:t>
                      </a:r>
                    </a:p>
                  </a:txBody>
                  <a:tcPr anchor="ctr"/>
                </a:tc>
                <a:tc>
                  <a:txBody>
                    <a:bodyPr/>
                    <a:lstStyle/>
                    <a:p>
                      <a:pPr algn="ctr"/>
                      <a:r>
                        <a:rPr lang="en-US" sz="900" b="1" dirty="0"/>
                        <a:t>17.23</a:t>
                      </a:r>
                    </a:p>
                  </a:txBody>
                  <a:tcPr anchor="ctr"/>
                </a:tc>
                <a:tc>
                  <a:txBody>
                    <a:bodyPr/>
                    <a:lstStyle/>
                    <a:p>
                      <a:pPr algn="ctr"/>
                      <a:r>
                        <a:rPr lang="en-US" sz="900" b="1" dirty="0"/>
                        <a:t>15.04</a:t>
                      </a:r>
                    </a:p>
                  </a:txBody>
                  <a:tcPr anchor="ctr"/>
                </a:tc>
                <a:tc>
                  <a:txBody>
                    <a:bodyPr/>
                    <a:lstStyle/>
                    <a:p>
                      <a:pPr algn="ctr"/>
                      <a:r>
                        <a:rPr lang="en-US" sz="900" b="1" dirty="0">
                          <a:solidFill>
                            <a:schemeClr val="tx1"/>
                          </a:solidFill>
                        </a:rPr>
                        <a:t>14.55%</a:t>
                      </a:r>
                    </a:p>
                  </a:txBody>
                  <a:tcPr anchor="ctr"/>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008216990"/>
              </p:ext>
            </p:extLst>
          </p:nvPr>
        </p:nvGraphicFramePr>
        <p:xfrm>
          <a:off x="1332414" y="1961322"/>
          <a:ext cx="6096000" cy="1165056"/>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405237">
                <a:tc>
                  <a:txBody>
                    <a:bodyPr/>
                    <a:lstStyle/>
                    <a:p>
                      <a:endParaRPr lang="en-US" sz="900" dirty="0"/>
                    </a:p>
                  </a:txBody>
                  <a:tcPr/>
                </a:tc>
                <a:tc>
                  <a:txBody>
                    <a:bodyPr/>
                    <a:lstStyle/>
                    <a:p>
                      <a:pPr algn="ctr"/>
                      <a:r>
                        <a:rPr lang="en-US" sz="900" dirty="0"/>
                        <a:t>2021 Claims Volume</a:t>
                      </a:r>
                    </a:p>
                  </a:txBody>
                  <a:tcPr/>
                </a:tc>
                <a:tc>
                  <a:txBody>
                    <a:bodyPr/>
                    <a:lstStyle/>
                    <a:p>
                      <a:pPr algn="ctr"/>
                      <a:r>
                        <a:rPr lang="en-US" sz="900" dirty="0"/>
                        <a:t>2020 Claims Volume</a:t>
                      </a:r>
                    </a:p>
                  </a:txBody>
                  <a:tcPr/>
                </a:tc>
                <a:tc>
                  <a:txBody>
                    <a:bodyPr/>
                    <a:lstStyle/>
                    <a:p>
                      <a:pPr algn="ctr"/>
                      <a:r>
                        <a:rPr lang="en-US" sz="900" dirty="0"/>
                        <a:t>% Change </a:t>
                      </a:r>
                    </a:p>
                    <a:p>
                      <a:pPr algn="ctr"/>
                      <a:r>
                        <a:rPr lang="en-US" sz="900" dirty="0"/>
                        <a:t>(2020 to 2021)</a:t>
                      </a:r>
                    </a:p>
                  </a:txBody>
                  <a:tcPr/>
                </a:tc>
                <a:extLst>
                  <a:ext uri="{0D108BD9-81ED-4DB2-BD59-A6C34878D82A}">
                    <a16:rowId xmlns:a16="http://schemas.microsoft.com/office/drawing/2014/main" val="10000"/>
                  </a:ext>
                </a:extLst>
              </a:tr>
              <a:tr h="253273">
                <a:tc>
                  <a:txBody>
                    <a:bodyPr/>
                    <a:lstStyle/>
                    <a:p>
                      <a:r>
                        <a:rPr lang="en-US" sz="900" dirty="0"/>
                        <a:t>Provider</a:t>
                      </a:r>
                    </a:p>
                  </a:txBody>
                  <a:tcPr/>
                </a:tc>
                <a:tc>
                  <a:txBody>
                    <a:bodyPr/>
                    <a:lstStyle/>
                    <a:p>
                      <a:pPr algn="ctr"/>
                      <a:r>
                        <a:rPr lang="en-US" sz="900" dirty="0"/>
                        <a:t>163,119</a:t>
                      </a:r>
                    </a:p>
                  </a:txBody>
                  <a:tcPr anchor="ctr"/>
                </a:tc>
                <a:tc>
                  <a:txBody>
                    <a:bodyPr/>
                    <a:lstStyle/>
                    <a:p>
                      <a:pPr algn="ctr"/>
                      <a:r>
                        <a:rPr lang="en-US" sz="900" dirty="0"/>
                        <a:t>148,859</a:t>
                      </a:r>
                    </a:p>
                  </a:txBody>
                  <a:tcPr anchor="ctr"/>
                </a:tc>
                <a:tc>
                  <a:txBody>
                    <a:bodyPr/>
                    <a:lstStyle/>
                    <a:p>
                      <a:pPr algn="ctr"/>
                      <a:r>
                        <a:rPr lang="en-US" sz="900" baseline="0" dirty="0">
                          <a:solidFill>
                            <a:schemeClr val="tx1"/>
                          </a:solidFill>
                        </a:rPr>
                        <a:t>9.58%</a:t>
                      </a:r>
                    </a:p>
                  </a:txBody>
                  <a:tcPr anchor="ctr"/>
                </a:tc>
                <a:extLst>
                  <a:ext uri="{0D108BD9-81ED-4DB2-BD59-A6C34878D82A}">
                    <a16:rowId xmlns:a16="http://schemas.microsoft.com/office/drawing/2014/main" val="10001"/>
                  </a:ext>
                </a:extLst>
              </a:tr>
              <a:tr h="253273">
                <a:tc>
                  <a:txBody>
                    <a:bodyPr/>
                    <a:lstStyle/>
                    <a:p>
                      <a:r>
                        <a:rPr lang="en-US" sz="900" dirty="0"/>
                        <a:t>Facility</a:t>
                      </a:r>
                    </a:p>
                  </a:txBody>
                  <a:tcPr/>
                </a:tc>
                <a:tc>
                  <a:txBody>
                    <a:bodyPr/>
                    <a:lstStyle/>
                    <a:p>
                      <a:pPr algn="ctr"/>
                      <a:r>
                        <a:rPr lang="en-US" sz="900" dirty="0"/>
                        <a:t>14,331</a:t>
                      </a:r>
                    </a:p>
                  </a:txBody>
                  <a:tcPr anchor="ctr"/>
                </a:tc>
                <a:tc>
                  <a:txBody>
                    <a:bodyPr/>
                    <a:lstStyle/>
                    <a:p>
                      <a:pPr algn="ctr"/>
                      <a:r>
                        <a:rPr lang="en-US" sz="900" dirty="0"/>
                        <a:t>13,242</a:t>
                      </a:r>
                    </a:p>
                  </a:txBody>
                  <a:tcPr anchor="ctr"/>
                </a:tc>
                <a:tc>
                  <a:txBody>
                    <a:bodyPr/>
                    <a:lstStyle/>
                    <a:p>
                      <a:pPr algn="ctr"/>
                      <a:r>
                        <a:rPr lang="en-US" sz="900" baseline="0" dirty="0">
                          <a:solidFill>
                            <a:schemeClr val="tx1"/>
                          </a:solidFill>
                        </a:rPr>
                        <a:t>8.22%</a:t>
                      </a:r>
                    </a:p>
                  </a:txBody>
                  <a:tcPr anchor="ctr"/>
                </a:tc>
                <a:extLst>
                  <a:ext uri="{0D108BD9-81ED-4DB2-BD59-A6C34878D82A}">
                    <a16:rowId xmlns:a16="http://schemas.microsoft.com/office/drawing/2014/main" val="10002"/>
                  </a:ext>
                </a:extLst>
              </a:tr>
              <a:tr h="253273">
                <a:tc>
                  <a:txBody>
                    <a:bodyPr/>
                    <a:lstStyle/>
                    <a:p>
                      <a:r>
                        <a:rPr lang="en-US" sz="900" b="1" dirty="0"/>
                        <a:t>Total</a:t>
                      </a:r>
                    </a:p>
                  </a:txBody>
                  <a:tcPr/>
                </a:tc>
                <a:tc>
                  <a:txBody>
                    <a:bodyPr/>
                    <a:lstStyle/>
                    <a:p>
                      <a:pPr algn="ctr"/>
                      <a:r>
                        <a:rPr lang="en-US" sz="900" b="1" dirty="0"/>
                        <a:t>177,450</a:t>
                      </a:r>
                    </a:p>
                  </a:txBody>
                  <a:tcPr anchor="ctr"/>
                </a:tc>
                <a:tc>
                  <a:txBody>
                    <a:bodyPr/>
                    <a:lstStyle/>
                    <a:p>
                      <a:pPr algn="ctr"/>
                      <a:r>
                        <a:rPr lang="en-US" sz="900" b="1" dirty="0"/>
                        <a:t>162,101</a:t>
                      </a:r>
                    </a:p>
                  </a:txBody>
                  <a:tcPr anchor="ctr"/>
                </a:tc>
                <a:tc>
                  <a:txBody>
                    <a:bodyPr/>
                    <a:lstStyle/>
                    <a:p>
                      <a:pPr algn="ctr"/>
                      <a:r>
                        <a:rPr lang="en-US" sz="900" b="1" baseline="0" dirty="0">
                          <a:solidFill>
                            <a:schemeClr val="tx1"/>
                          </a:solidFill>
                        </a:rPr>
                        <a:t>9.47%</a:t>
                      </a:r>
                    </a:p>
                  </a:txBody>
                  <a:tcPr anchor="ctr"/>
                </a:tc>
                <a:extLst>
                  <a:ext uri="{0D108BD9-81ED-4DB2-BD59-A6C34878D82A}">
                    <a16:rowId xmlns:a16="http://schemas.microsoft.com/office/drawing/2014/main" val="10003"/>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096473656"/>
              </p:ext>
            </p:extLst>
          </p:nvPr>
        </p:nvGraphicFramePr>
        <p:xfrm>
          <a:off x="1323702" y="5554980"/>
          <a:ext cx="6096000" cy="1146265"/>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98701">
                <a:tc>
                  <a:txBody>
                    <a:bodyPr/>
                    <a:lstStyle/>
                    <a:p>
                      <a:endParaRPr lang="en-US" sz="900" dirty="0"/>
                    </a:p>
                  </a:txBody>
                  <a:tcPr/>
                </a:tc>
                <a:tc>
                  <a:txBody>
                    <a:bodyPr/>
                    <a:lstStyle/>
                    <a:p>
                      <a:pPr algn="ctr"/>
                      <a:r>
                        <a:rPr lang="en-US" sz="900" dirty="0"/>
                        <a:t>2021 Billed Amount</a:t>
                      </a:r>
                    </a:p>
                  </a:txBody>
                  <a:tcPr/>
                </a:tc>
                <a:tc>
                  <a:txBody>
                    <a:bodyPr/>
                    <a:lstStyle/>
                    <a:p>
                      <a:pPr algn="ctr"/>
                      <a:r>
                        <a:rPr lang="en-US" sz="900" dirty="0"/>
                        <a:t>2020 Billed Amount</a:t>
                      </a:r>
                    </a:p>
                  </a:txBody>
                  <a:tcPr/>
                </a:tc>
                <a:tc>
                  <a:txBody>
                    <a:bodyPr/>
                    <a:lstStyle/>
                    <a:p>
                      <a:pPr algn="ctr"/>
                      <a:r>
                        <a:rPr lang="en-US" sz="900" dirty="0"/>
                        <a:t>% Change</a:t>
                      </a:r>
                    </a:p>
                    <a:p>
                      <a:pPr algn="ctr"/>
                      <a:r>
                        <a:rPr lang="en-US" sz="900" dirty="0"/>
                        <a:t>(2020 to 2021)</a:t>
                      </a:r>
                    </a:p>
                  </a:txBody>
                  <a:tcPr/>
                </a:tc>
                <a:extLst>
                  <a:ext uri="{0D108BD9-81ED-4DB2-BD59-A6C34878D82A}">
                    <a16:rowId xmlns:a16="http://schemas.microsoft.com/office/drawing/2014/main" val="10000"/>
                  </a:ext>
                </a:extLst>
              </a:tr>
              <a:tr h="249188">
                <a:tc>
                  <a:txBody>
                    <a:bodyPr/>
                    <a:lstStyle/>
                    <a:p>
                      <a:r>
                        <a:rPr lang="en-US" sz="900" dirty="0"/>
                        <a:t>Provider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$85,751,335</a:t>
                      </a:r>
                      <a:endParaRPr lang="en-US" sz="9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a:t>
                      </a:r>
                      <a:r>
                        <a:rPr lang="en-US" sz="900" dirty="0"/>
                        <a:t>77,491,784</a:t>
                      </a:r>
                    </a:p>
                  </a:txBody>
                  <a:tcPr anchor="ctr"/>
                </a:tc>
                <a:tc>
                  <a:txBody>
                    <a:bodyPr/>
                    <a:lstStyle/>
                    <a:p>
                      <a:pPr algn="ctr"/>
                      <a:r>
                        <a:rPr lang="en-US" sz="900" dirty="0">
                          <a:solidFill>
                            <a:schemeClr val="tx1"/>
                          </a:solidFill>
                        </a:rPr>
                        <a:t>10.66%</a:t>
                      </a:r>
                    </a:p>
                  </a:txBody>
                  <a:tcPr anchor="ctr"/>
                </a:tc>
                <a:extLst>
                  <a:ext uri="{0D108BD9-81ED-4DB2-BD59-A6C34878D82A}">
                    <a16:rowId xmlns:a16="http://schemas.microsoft.com/office/drawing/2014/main" val="10001"/>
                  </a:ext>
                </a:extLst>
              </a:tr>
              <a:tr h="249188">
                <a:tc>
                  <a:txBody>
                    <a:bodyPr/>
                    <a:lstStyle/>
                    <a:p>
                      <a:r>
                        <a:rPr lang="en-US" sz="900" dirty="0"/>
                        <a:t>Facility</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$112,397,133</a:t>
                      </a:r>
                      <a:endParaRPr lang="en-US" sz="900" b="0" dirty="0">
                        <a:solidFill>
                          <a:srgbClr val="FF0000"/>
                        </a:solidFill>
                        <a:latin typeface="+mn-l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$100,830,492</a:t>
                      </a:r>
                      <a:endParaRPr lang="en-US" sz="900" b="0" dirty="0">
                        <a:solidFill>
                          <a:srgbClr val="FF0000"/>
                        </a:solidFill>
                        <a:latin typeface="+mn-lt"/>
                      </a:endParaRPr>
                    </a:p>
                  </a:txBody>
                  <a:tcPr anchor="ctr"/>
                </a:tc>
                <a:tc>
                  <a:txBody>
                    <a:bodyPr/>
                    <a:lstStyle/>
                    <a:p>
                      <a:pPr algn="ctr"/>
                      <a:r>
                        <a:rPr lang="en-US" sz="900" dirty="0">
                          <a:solidFill>
                            <a:schemeClr val="tx1"/>
                          </a:solidFill>
                        </a:rPr>
                        <a:t>10.38%</a:t>
                      </a:r>
                    </a:p>
                  </a:txBody>
                  <a:tcPr anchor="ctr"/>
                </a:tc>
                <a:extLst>
                  <a:ext uri="{0D108BD9-81ED-4DB2-BD59-A6C34878D82A}">
                    <a16:rowId xmlns:a16="http://schemas.microsoft.com/office/drawing/2014/main" val="10002"/>
                  </a:ext>
                </a:extLst>
              </a:tr>
              <a:tr h="249188">
                <a:tc>
                  <a:txBody>
                    <a:bodyPr/>
                    <a:lstStyle/>
                    <a:p>
                      <a:r>
                        <a:rPr lang="en-US" sz="900" b="1" dirty="0"/>
                        <a:t>Total Billed</a:t>
                      </a:r>
                    </a:p>
                  </a:txBody>
                  <a:tcPr anchor="ctr"/>
                </a:tc>
                <a:tc>
                  <a:txBody>
                    <a:bodyPr/>
                    <a:lstStyle/>
                    <a:p>
                      <a:pPr algn="ctr"/>
                      <a:r>
                        <a:rPr lang="en-US" sz="900" b="1" dirty="0"/>
                        <a:t>$</a:t>
                      </a:r>
                      <a:r>
                        <a:rPr lang="en-US" sz="900" dirty="0"/>
                        <a:t>198,148,468</a:t>
                      </a:r>
                      <a:endParaRPr lang="en-US" sz="900" b="1" dirty="0"/>
                    </a:p>
                  </a:txBody>
                  <a:tcPr anchor="ctr"/>
                </a:tc>
                <a:tc>
                  <a:txBody>
                    <a:bodyPr/>
                    <a:lstStyle/>
                    <a:p>
                      <a:pPr algn="ctr"/>
                      <a:r>
                        <a:rPr lang="en-US" sz="900" b="1" dirty="0"/>
                        <a:t>$</a:t>
                      </a:r>
                      <a:r>
                        <a:rPr lang="en-US" sz="900" dirty="0"/>
                        <a:t>179,322,276</a:t>
                      </a:r>
                      <a:endParaRPr lang="en-US" sz="900" b="1" dirty="0"/>
                    </a:p>
                  </a:txBody>
                  <a:tcPr anchor="ctr"/>
                </a:tc>
                <a:tc>
                  <a:txBody>
                    <a:bodyPr/>
                    <a:lstStyle/>
                    <a:p>
                      <a:pPr algn="ctr"/>
                      <a:r>
                        <a:rPr lang="en-US" sz="900" b="1" dirty="0">
                          <a:solidFill>
                            <a:schemeClr val="tx1"/>
                          </a:solidFill>
                        </a:rPr>
                        <a:t>10.50%</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86752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6132" y="1045029"/>
            <a:ext cx="8463069" cy="5508171"/>
          </a:xfrm>
        </p:spPr>
        <p:txBody>
          <a:bodyPr>
            <a:normAutofit fontScale="85000" lnSpcReduction="20000"/>
          </a:bodyPr>
          <a:lstStyle/>
          <a:p>
            <a:pPr marL="57150" indent="0">
              <a:buNone/>
              <a:defRPr/>
            </a:pPr>
            <a:r>
              <a:rPr lang="en-US" sz="1900" dirty="0"/>
              <a:t>I.    Provider and Facility Summary </a:t>
            </a:r>
            <a:r>
              <a:rPr lang="en-US" sz="1500" i="1" dirty="0"/>
              <a:t>(Continued)</a:t>
            </a:r>
          </a:p>
          <a:p>
            <a:pPr marL="57150" indent="0">
              <a:buNone/>
              <a:defRPr/>
            </a:pPr>
            <a:endParaRPr lang="en-US" sz="1500" i="1" dirty="0"/>
          </a:p>
          <a:p>
            <a:pPr lvl="2">
              <a:buFont typeface="Wingdings" panose="05000000000000000000" pitchFamily="2" charset="2"/>
              <a:buChar char="Ø"/>
              <a:defRPr/>
            </a:pPr>
            <a:r>
              <a:rPr lang="en-US" dirty="0">
                <a:highlight>
                  <a:srgbClr val="FFFFFF"/>
                </a:highlight>
              </a:rPr>
              <a:t>   Total Savings:</a:t>
            </a:r>
          </a:p>
          <a:p>
            <a:pPr lvl="2">
              <a:buFont typeface="Wingdings" panose="05000000000000000000" pitchFamily="2" charset="2"/>
              <a:buChar char="Ø"/>
              <a:defRPr/>
            </a:pPr>
            <a:endParaRPr lang="en-US" dirty="0"/>
          </a:p>
          <a:p>
            <a:pPr marL="914400" lvl="4" indent="0">
              <a:buNone/>
              <a:defRPr/>
            </a:pPr>
            <a:r>
              <a:rPr lang="en-US" sz="1200" dirty="0"/>
              <a:t> </a:t>
            </a:r>
          </a:p>
          <a:p>
            <a:pPr marL="914400" lvl="4" indent="0">
              <a:buNone/>
              <a:defRPr/>
            </a:pPr>
            <a:endParaRPr lang="en-US" sz="1200" dirty="0"/>
          </a:p>
          <a:p>
            <a:pPr marL="914400" lvl="4" indent="0">
              <a:buNone/>
              <a:defRPr/>
            </a:pPr>
            <a:endParaRPr lang="en-US" sz="1200" dirty="0"/>
          </a:p>
          <a:p>
            <a:pPr marL="914400" lvl="4" indent="0">
              <a:buNone/>
              <a:defRPr/>
            </a:pPr>
            <a:endParaRPr lang="en-US" sz="1200" dirty="0"/>
          </a:p>
          <a:p>
            <a:pPr marL="914400" lvl="4" indent="0">
              <a:buNone/>
              <a:defRPr/>
            </a:pPr>
            <a:endParaRPr lang="en-US" sz="1200" dirty="0"/>
          </a:p>
          <a:p>
            <a:pPr marL="914400" lvl="4" indent="0">
              <a:buNone/>
              <a:defRPr/>
            </a:pPr>
            <a:endParaRPr lang="en-US" sz="1200" dirty="0"/>
          </a:p>
          <a:p>
            <a:pPr marL="914400" lvl="4" indent="0">
              <a:buNone/>
              <a:defRPr/>
            </a:pPr>
            <a:endParaRPr lang="en-US" sz="500" dirty="0"/>
          </a:p>
          <a:p>
            <a:pPr lvl="2">
              <a:buFont typeface="Wingdings" panose="05000000000000000000" pitchFamily="2" charset="2"/>
              <a:buChar char="Ø"/>
              <a:defRPr/>
            </a:pPr>
            <a:r>
              <a:rPr lang="en-US" dirty="0"/>
              <a:t>    </a:t>
            </a:r>
            <a:r>
              <a:rPr lang="en-US" dirty="0">
                <a:highlight>
                  <a:srgbClr val="FFFFFF"/>
                </a:highlight>
              </a:rPr>
              <a:t>Savings as a % of Billed Charges: </a:t>
            </a:r>
          </a:p>
          <a:p>
            <a:pPr marL="914400" lvl="4" indent="0">
              <a:buNone/>
              <a:defRPr/>
            </a:pPr>
            <a:r>
              <a:rPr lang="en-US" sz="1200" dirty="0"/>
              <a:t>   </a:t>
            </a:r>
          </a:p>
          <a:p>
            <a:pPr marL="914400" lvl="4" indent="0">
              <a:buNone/>
              <a:defRPr/>
            </a:pPr>
            <a:endParaRPr lang="en-US" sz="1200" dirty="0"/>
          </a:p>
          <a:p>
            <a:pPr marL="914400" lvl="4" indent="0">
              <a:buNone/>
              <a:defRPr/>
            </a:pPr>
            <a:endParaRPr lang="en-US" sz="1200" dirty="0"/>
          </a:p>
          <a:p>
            <a:pPr marL="914400" lvl="4" indent="0">
              <a:buNone/>
              <a:defRPr/>
            </a:pPr>
            <a:endParaRPr lang="en-US" sz="1200" dirty="0"/>
          </a:p>
          <a:p>
            <a:pPr marL="914400" lvl="4" indent="0">
              <a:buNone/>
              <a:defRPr/>
            </a:pPr>
            <a:endParaRPr lang="en-US" sz="1200" dirty="0"/>
          </a:p>
          <a:p>
            <a:pPr marL="914400" lvl="4" indent="0">
              <a:buNone/>
              <a:defRPr/>
            </a:pPr>
            <a:endParaRPr lang="en-US" sz="1200" dirty="0"/>
          </a:p>
          <a:p>
            <a:pPr marL="914400" lvl="4" indent="0">
              <a:buNone/>
              <a:defRPr/>
            </a:pPr>
            <a:endParaRPr lang="en-US" sz="1200" dirty="0"/>
          </a:p>
          <a:p>
            <a:pPr marL="914400" lvl="4" indent="0">
              <a:buNone/>
              <a:defRPr/>
            </a:pPr>
            <a:endParaRPr lang="en-US" sz="500" dirty="0"/>
          </a:p>
          <a:p>
            <a:pPr>
              <a:buFont typeface="Wingdings" pitchFamily="2" charset="2"/>
              <a:buAutoNum type="romanUcPeriod" startAt="2"/>
              <a:defRPr/>
            </a:pPr>
            <a:endParaRPr lang="en-US" sz="500" dirty="0"/>
          </a:p>
          <a:p>
            <a:pPr marL="0" indent="0">
              <a:buNone/>
              <a:defRPr/>
            </a:pPr>
            <a:r>
              <a:rPr lang="en-US" sz="1900" dirty="0">
                <a:highlight>
                  <a:srgbClr val="FFFFFF"/>
                </a:highlight>
              </a:rPr>
              <a:t>  II.   Top 10 Provider Specialties and Top 10 Facilities  </a:t>
            </a:r>
            <a:r>
              <a:rPr lang="en-US" sz="1500" i="1" dirty="0">
                <a:highlight>
                  <a:srgbClr val="FFFFFF"/>
                </a:highlight>
              </a:rPr>
              <a:t>(See pages 8 – 12)</a:t>
            </a:r>
          </a:p>
          <a:p>
            <a:pPr marL="0" indent="0">
              <a:buNone/>
              <a:defRPr/>
            </a:pPr>
            <a:r>
              <a:rPr lang="en-US" sz="1500" i="1" dirty="0"/>
              <a:t> </a:t>
            </a:r>
          </a:p>
          <a:p>
            <a:pPr marL="857250" lvl="1" indent="-400050">
              <a:buFont typeface="Wingdings" panose="05000000000000000000" pitchFamily="2" charset="2"/>
              <a:buChar char="Ø"/>
              <a:defRPr/>
            </a:pPr>
            <a:r>
              <a:rPr lang="en-US" dirty="0">
                <a:highlight>
                  <a:srgbClr val="FFFFFF"/>
                </a:highlight>
              </a:rPr>
              <a:t>Top 10 Provider Billing Specialties for Local NetLease and FlexLink represent $46,296,528 in Billed </a:t>
            </a:r>
            <a:r>
              <a:rPr lang="en-US" dirty="0"/>
              <a:t>Charges</a:t>
            </a:r>
            <a:r>
              <a:rPr lang="en-US" dirty="0">
                <a:latin typeface="+mj-lt"/>
              </a:rPr>
              <a:t> (53.99</a:t>
            </a:r>
            <a:r>
              <a:rPr lang="en-US" dirty="0"/>
              <a:t>% of all Provider Billed Charges).</a:t>
            </a:r>
          </a:p>
          <a:p>
            <a:pPr marL="1257300" lvl="2" indent="-400050">
              <a:defRPr/>
            </a:pPr>
            <a:r>
              <a:rPr lang="en-US" sz="1300" dirty="0"/>
              <a:t>In 2021 and 2020, Independent Lab was the highest Local NetLease provider specialty (in terms of billed charges). In 2021, Independent Lab was the highest FlexLink provider specialty (billed charges). In 2020, Radiology was the highest FlexLink provider specialty (in terms of billed charges).  </a:t>
            </a:r>
          </a:p>
          <a:p>
            <a:pPr marL="1257300" lvl="2" indent="-400050">
              <a:defRPr/>
            </a:pPr>
            <a:endParaRPr lang="en-US" sz="900" dirty="0">
              <a:highlight>
                <a:srgbClr val="FFFFFF"/>
              </a:highlight>
            </a:endParaRPr>
          </a:p>
          <a:p>
            <a:pPr marL="857250" lvl="1" indent="-400050">
              <a:buFont typeface="Wingdings" panose="05000000000000000000" pitchFamily="2" charset="2"/>
              <a:buChar char="Ø"/>
              <a:defRPr/>
            </a:pPr>
            <a:r>
              <a:rPr lang="en-US" dirty="0">
                <a:highlight>
                  <a:srgbClr val="FFFFFF"/>
                </a:highlight>
              </a:rPr>
              <a:t>Top 10 Facilities with the highest Billed Charges for Local NetLease and FlexLink represent a </a:t>
            </a:r>
          </a:p>
          <a:p>
            <a:pPr lvl="1" indent="0">
              <a:buNone/>
              <a:defRPr/>
            </a:pPr>
            <a:r>
              <a:rPr lang="en-US" dirty="0">
                <a:highlight>
                  <a:srgbClr val="FFFFFF"/>
                </a:highlight>
              </a:rPr>
              <a:t>         billed amount of $53,299,131 (47.42%</a:t>
            </a:r>
            <a:r>
              <a:rPr lang="en-US" dirty="0">
                <a:solidFill>
                  <a:srgbClr val="FF0000"/>
                </a:solidFill>
                <a:highlight>
                  <a:srgbClr val="FFFFFF"/>
                </a:highlight>
              </a:rPr>
              <a:t> </a:t>
            </a:r>
            <a:r>
              <a:rPr lang="en-US" dirty="0">
                <a:highlight>
                  <a:srgbClr val="FFFFFF"/>
                </a:highlight>
              </a:rPr>
              <a:t>of all Facility Charges)</a:t>
            </a:r>
          </a:p>
          <a:p>
            <a:pPr marL="1257300" lvl="2" indent="-400050">
              <a:defRPr/>
            </a:pPr>
            <a:r>
              <a:rPr lang="en-US" sz="1200" dirty="0"/>
              <a:t>In 2021, Washington Hospital Center was the highest Local NetLease facility in terms of billed charges. In 2021 and 2020, Inova Health System Hospital had the highest FlexLink billed charges. </a:t>
            </a:r>
            <a:endParaRPr lang="en-US" dirty="0"/>
          </a:p>
        </p:txBody>
      </p:sp>
      <p:sp>
        <p:nvSpPr>
          <p:cNvPr id="3" name="Title 2"/>
          <p:cNvSpPr>
            <a:spLocks noGrp="1"/>
          </p:cNvSpPr>
          <p:nvPr>
            <p:ph type="title"/>
          </p:nvPr>
        </p:nvSpPr>
        <p:spPr>
          <a:xfrm>
            <a:off x="376132" y="609600"/>
            <a:ext cx="8767868" cy="412750"/>
          </a:xfrm>
        </p:spPr>
        <p:txBody>
          <a:bodyPr/>
          <a:lstStyle/>
          <a:p>
            <a:r>
              <a:rPr lang="en-US" dirty="0"/>
              <a:t>Executive Summary- </a:t>
            </a:r>
            <a:r>
              <a:rPr lang="en-US" dirty="0">
                <a:solidFill>
                  <a:srgbClr val="FF0000"/>
                </a:solidFill>
              </a:rPr>
              <a:t>FELRA                                                  </a:t>
            </a:r>
            <a:r>
              <a:rPr lang="en-US" dirty="0"/>
              <a:t>1/1/2021 – 12/31/2021</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094232870"/>
              </p:ext>
            </p:extLst>
          </p:nvPr>
        </p:nvGraphicFramePr>
        <p:xfrm>
          <a:off x="1393372" y="1746027"/>
          <a:ext cx="6096000" cy="1060287"/>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21926">
                <a:tc>
                  <a:txBody>
                    <a:bodyPr/>
                    <a:lstStyle/>
                    <a:p>
                      <a:endParaRPr lang="en-US" sz="900" dirty="0"/>
                    </a:p>
                  </a:txBody>
                  <a:tcPr/>
                </a:tc>
                <a:tc>
                  <a:txBody>
                    <a:bodyPr/>
                    <a:lstStyle/>
                    <a:p>
                      <a:pPr algn="ctr"/>
                      <a:r>
                        <a:rPr lang="en-US" sz="900" dirty="0"/>
                        <a:t>2021 Savings</a:t>
                      </a:r>
                    </a:p>
                  </a:txBody>
                  <a:tcPr/>
                </a:tc>
                <a:tc>
                  <a:txBody>
                    <a:bodyPr/>
                    <a:lstStyle/>
                    <a:p>
                      <a:pPr algn="ctr"/>
                      <a:r>
                        <a:rPr lang="en-US" sz="900" dirty="0"/>
                        <a:t>2020 Savings</a:t>
                      </a:r>
                    </a:p>
                  </a:txBody>
                  <a:tcPr/>
                </a:tc>
                <a:tc>
                  <a:txBody>
                    <a:bodyPr/>
                    <a:lstStyle/>
                    <a:p>
                      <a:pPr algn="ctr"/>
                      <a:r>
                        <a:rPr lang="en-US" sz="900" dirty="0"/>
                        <a:t>% Change </a:t>
                      </a:r>
                    </a:p>
                    <a:p>
                      <a:pPr algn="ctr"/>
                      <a:r>
                        <a:rPr lang="en-US" sz="900" dirty="0"/>
                        <a:t>(2020 –</a:t>
                      </a:r>
                      <a:r>
                        <a:rPr lang="en-US" sz="900" baseline="0" dirty="0"/>
                        <a:t> 2021)</a:t>
                      </a:r>
                      <a:endParaRPr lang="en-US" sz="900" dirty="0"/>
                    </a:p>
                  </a:txBody>
                  <a:tcPr/>
                </a:tc>
                <a:extLst>
                  <a:ext uri="{0D108BD9-81ED-4DB2-BD59-A6C34878D82A}">
                    <a16:rowId xmlns:a16="http://schemas.microsoft.com/office/drawing/2014/main" val="10000"/>
                  </a:ext>
                </a:extLst>
              </a:tr>
              <a:tr h="201204">
                <a:tc>
                  <a:txBody>
                    <a:bodyPr/>
                    <a:lstStyle/>
                    <a:p>
                      <a:r>
                        <a:rPr lang="en-US" sz="900" dirty="0"/>
                        <a:t>Provider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$51,850,292</a:t>
                      </a:r>
                      <a:endParaRPr lang="en-US" sz="900" b="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a:t>
                      </a:r>
                      <a:r>
                        <a:rPr lang="en-US" sz="900" dirty="0"/>
                        <a:t>42,004,567</a:t>
                      </a:r>
                      <a:endParaRPr lang="en-US" sz="900" b="0" dirty="0"/>
                    </a:p>
                  </a:txBody>
                  <a:tcPr anchor="ctr"/>
                </a:tc>
                <a:tc>
                  <a:txBody>
                    <a:bodyPr/>
                    <a:lstStyle/>
                    <a:p>
                      <a:pPr algn="ctr"/>
                      <a:r>
                        <a:rPr lang="en-US" sz="900" b="0" dirty="0">
                          <a:solidFill>
                            <a:schemeClr val="tx1"/>
                          </a:solidFill>
                          <a:latin typeface="+mn-lt"/>
                        </a:rPr>
                        <a:t>23.44%</a:t>
                      </a:r>
                    </a:p>
                  </a:txBody>
                  <a:tcPr anchor="ctr"/>
                </a:tc>
                <a:extLst>
                  <a:ext uri="{0D108BD9-81ED-4DB2-BD59-A6C34878D82A}">
                    <a16:rowId xmlns:a16="http://schemas.microsoft.com/office/drawing/2014/main" val="10001"/>
                  </a:ext>
                </a:extLst>
              </a:tr>
              <a:tr h="237327">
                <a:tc>
                  <a:txBody>
                    <a:bodyPr/>
                    <a:lstStyle/>
                    <a:p>
                      <a:r>
                        <a:rPr lang="en-US" sz="900" dirty="0"/>
                        <a:t>Facility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$52,076,483</a:t>
                      </a:r>
                      <a:endParaRPr lang="en-US" sz="900" b="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mn-lt"/>
                        </a:rPr>
                        <a:t>$</a:t>
                      </a:r>
                      <a:r>
                        <a:rPr lang="en-US" sz="900" dirty="0"/>
                        <a:t>47,719,452</a:t>
                      </a:r>
                      <a:endParaRPr lang="en-US" sz="900" b="0" dirty="0"/>
                    </a:p>
                  </a:txBody>
                  <a:tcPr anchor="ctr"/>
                </a:tc>
                <a:tc>
                  <a:txBody>
                    <a:bodyPr/>
                    <a:lstStyle/>
                    <a:p>
                      <a:pPr algn="ctr"/>
                      <a:r>
                        <a:rPr lang="en-US" sz="900" b="0" dirty="0">
                          <a:solidFill>
                            <a:schemeClr val="tx1"/>
                          </a:solidFill>
                          <a:latin typeface="+mn-lt"/>
                        </a:rPr>
                        <a:t>9.13%</a:t>
                      </a:r>
                    </a:p>
                  </a:txBody>
                  <a:tcPr anchor="ctr"/>
                </a:tc>
                <a:extLst>
                  <a:ext uri="{0D108BD9-81ED-4DB2-BD59-A6C34878D82A}">
                    <a16:rowId xmlns:a16="http://schemas.microsoft.com/office/drawing/2014/main" val="10002"/>
                  </a:ext>
                </a:extLst>
              </a:tr>
              <a:tr h="201204">
                <a:tc>
                  <a:txBody>
                    <a:bodyPr/>
                    <a:lstStyle/>
                    <a:p>
                      <a:r>
                        <a:rPr lang="en-US" sz="900" b="1" dirty="0"/>
                        <a:t>Total</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latin typeface="+mn-lt"/>
                        </a:rPr>
                        <a:t>$103,926,775</a:t>
                      </a:r>
                      <a:endParaRPr lang="en-US" sz="9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latin typeface="+mn-lt"/>
                        </a:rPr>
                        <a:t>$</a:t>
                      </a:r>
                      <a:r>
                        <a:rPr lang="en-US" sz="900" dirty="0"/>
                        <a:t>89,724,019</a:t>
                      </a:r>
                      <a:endParaRPr lang="en-US" sz="900" b="1" dirty="0"/>
                    </a:p>
                  </a:txBody>
                  <a:tcPr anchor="ctr"/>
                </a:tc>
                <a:tc>
                  <a:txBody>
                    <a:bodyPr/>
                    <a:lstStyle/>
                    <a:p>
                      <a:pPr algn="ctr"/>
                      <a:r>
                        <a:rPr lang="en-US" sz="900" b="1" dirty="0">
                          <a:solidFill>
                            <a:schemeClr val="tx1"/>
                          </a:solidFill>
                          <a:latin typeface="+mn-lt"/>
                        </a:rPr>
                        <a:t>15.83%</a:t>
                      </a:r>
                    </a:p>
                  </a:txBody>
                  <a:tcPr anchor="ctr"/>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279319195"/>
              </p:ext>
            </p:extLst>
          </p:nvPr>
        </p:nvGraphicFramePr>
        <p:xfrm>
          <a:off x="1381058" y="3098307"/>
          <a:ext cx="6096000" cy="1092602"/>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80036">
                <a:tc>
                  <a:txBody>
                    <a:bodyPr/>
                    <a:lstStyle/>
                    <a:p>
                      <a:endParaRPr lang="en-US" sz="900" dirty="0"/>
                    </a:p>
                  </a:txBody>
                  <a:tcPr/>
                </a:tc>
                <a:tc>
                  <a:txBody>
                    <a:bodyPr/>
                    <a:lstStyle/>
                    <a:p>
                      <a:pPr algn="ctr"/>
                      <a:r>
                        <a:rPr lang="en-US" sz="900" dirty="0"/>
                        <a:t>2021 Savings as a </a:t>
                      </a:r>
                    </a:p>
                    <a:p>
                      <a:pPr algn="ctr"/>
                      <a:r>
                        <a:rPr lang="en-US" sz="900" dirty="0"/>
                        <a:t>% of Billed Charges</a:t>
                      </a:r>
                    </a:p>
                  </a:txBody>
                  <a:tcPr/>
                </a:tc>
                <a:tc>
                  <a:txBody>
                    <a:bodyPr/>
                    <a:lstStyle/>
                    <a:p>
                      <a:pPr algn="ctr"/>
                      <a:r>
                        <a:rPr lang="en-US" sz="900" dirty="0"/>
                        <a:t>2020 Savings as a </a:t>
                      </a:r>
                    </a:p>
                    <a:p>
                      <a:pPr algn="ctr"/>
                      <a:r>
                        <a:rPr lang="en-US" sz="900" dirty="0"/>
                        <a:t>% of Billed Charges</a:t>
                      </a:r>
                    </a:p>
                  </a:txBody>
                  <a:tcPr/>
                </a:tc>
                <a:extLst>
                  <a:ext uri="{0D108BD9-81ED-4DB2-BD59-A6C34878D82A}">
                    <a16:rowId xmlns:a16="http://schemas.microsoft.com/office/drawing/2014/main" val="10000"/>
                  </a:ext>
                </a:extLst>
              </a:tr>
              <a:tr h="237522">
                <a:tc>
                  <a:txBody>
                    <a:bodyPr/>
                    <a:lstStyle/>
                    <a:p>
                      <a:r>
                        <a:rPr lang="en-US" sz="900" dirty="0"/>
                        <a:t>Provider</a:t>
                      </a:r>
                    </a:p>
                  </a:txBody>
                  <a:tcPr anchor="ctr"/>
                </a:tc>
                <a:tc>
                  <a:txBody>
                    <a:bodyPr/>
                    <a:lstStyle/>
                    <a:p>
                      <a:pPr algn="ctr"/>
                      <a:r>
                        <a:rPr lang="en-US" sz="900" dirty="0"/>
                        <a:t>60.47%</a:t>
                      </a:r>
                    </a:p>
                  </a:txBody>
                  <a:tcPr anchor="ctr"/>
                </a:tc>
                <a:tc>
                  <a:txBody>
                    <a:bodyPr/>
                    <a:lstStyle/>
                    <a:p>
                      <a:pPr algn="ctr"/>
                      <a:r>
                        <a:rPr lang="en-US" sz="900" dirty="0"/>
                        <a:t>54.21%</a:t>
                      </a:r>
                    </a:p>
                  </a:txBody>
                  <a:tcPr anchor="ctr"/>
                </a:tc>
                <a:extLst>
                  <a:ext uri="{0D108BD9-81ED-4DB2-BD59-A6C34878D82A}">
                    <a16:rowId xmlns:a16="http://schemas.microsoft.com/office/drawing/2014/main" val="10001"/>
                  </a:ext>
                </a:extLst>
              </a:tr>
              <a:tr h="237522">
                <a:tc>
                  <a:txBody>
                    <a:bodyPr/>
                    <a:lstStyle/>
                    <a:p>
                      <a:r>
                        <a:rPr lang="en-US" sz="900" dirty="0"/>
                        <a:t>Facility</a:t>
                      </a:r>
                    </a:p>
                  </a:txBody>
                  <a:tcPr anchor="ctr"/>
                </a:tc>
                <a:tc>
                  <a:txBody>
                    <a:bodyPr/>
                    <a:lstStyle/>
                    <a:p>
                      <a:pPr algn="ctr"/>
                      <a:r>
                        <a:rPr lang="en-US" sz="900" dirty="0"/>
                        <a:t>46.33%</a:t>
                      </a:r>
                      <a:endParaRPr lang="en-US" sz="900" dirty="0">
                        <a:solidFill>
                          <a:srgbClr val="FF0000"/>
                        </a:solidFill>
                      </a:endParaRPr>
                    </a:p>
                  </a:txBody>
                  <a:tcPr anchor="ctr"/>
                </a:tc>
                <a:tc>
                  <a:txBody>
                    <a:bodyPr/>
                    <a:lstStyle/>
                    <a:p>
                      <a:pPr algn="ctr"/>
                      <a:r>
                        <a:rPr lang="en-US" sz="900" dirty="0"/>
                        <a:t>47.33%</a:t>
                      </a:r>
                      <a:endParaRPr lang="en-US" sz="900" dirty="0">
                        <a:solidFill>
                          <a:srgbClr val="FF0000"/>
                        </a:solidFill>
                      </a:endParaRPr>
                    </a:p>
                  </a:txBody>
                  <a:tcPr anchor="ctr"/>
                </a:tc>
                <a:extLst>
                  <a:ext uri="{0D108BD9-81ED-4DB2-BD59-A6C34878D82A}">
                    <a16:rowId xmlns:a16="http://schemas.microsoft.com/office/drawing/2014/main" val="10002"/>
                  </a:ext>
                </a:extLst>
              </a:tr>
              <a:tr h="237522">
                <a:tc>
                  <a:txBody>
                    <a:bodyPr/>
                    <a:lstStyle/>
                    <a:p>
                      <a:r>
                        <a:rPr lang="en-US" sz="900" b="1" dirty="0"/>
                        <a:t>Total</a:t>
                      </a:r>
                    </a:p>
                  </a:txBody>
                  <a:tcPr anchor="ctr"/>
                </a:tc>
                <a:tc>
                  <a:txBody>
                    <a:bodyPr/>
                    <a:lstStyle/>
                    <a:p>
                      <a:pPr algn="ctr"/>
                      <a:r>
                        <a:rPr lang="en-US" sz="900" b="1" dirty="0"/>
                        <a:t>52.45%</a:t>
                      </a:r>
                      <a:endParaRPr lang="en-US" sz="900" b="1" dirty="0">
                        <a:solidFill>
                          <a:srgbClr val="FF0000"/>
                        </a:solidFill>
                      </a:endParaRPr>
                    </a:p>
                  </a:txBody>
                  <a:tcPr anchor="ctr"/>
                </a:tc>
                <a:tc>
                  <a:txBody>
                    <a:bodyPr/>
                    <a:lstStyle/>
                    <a:p>
                      <a:pPr algn="ctr"/>
                      <a:r>
                        <a:rPr lang="en-US" sz="900" b="1" dirty="0"/>
                        <a:t>50.32%</a:t>
                      </a:r>
                      <a:endParaRPr lang="en-US" sz="900" b="1" dirty="0">
                        <a:solidFill>
                          <a:srgbClr val="FF0000"/>
                        </a:solidFill>
                      </a:endParaRP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10672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pPr marL="457200" indent="-400050">
              <a:buFont typeface="Wingdings" pitchFamily="2" charset="2"/>
              <a:buAutoNum type="romanUcPeriod" startAt="3"/>
              <a:defRPr/>
            </a:pPr>
            <a:r>
              <a:rPr lang="en-US" dirty="0">
                <a:highlight>
                  <a:srgbClr val="FFFFFF"/>
                </a:highlight>
              </a:rPr>
              <a:t>CareFirst Administrative Charges  </a:t>
            </a:r>
            <a:r>
              <a:rPr lang="en-US" sz="1300" i="1" dirty="0">
                <a:highlight>
                  <a:srgbClr val="FFFFFF"/>
                </a:highlight>
              </a:rPr>
              <a:t>(See pages 14 – 16)</a:t>
            </a:r>
            <a:endParaRPr lang="en-US" i="1" dirty="0">
              <a:highlight>
                <a:srgbClr val="FFFFFF"/>
              </a:highlight>
            </a:endParaRPr>
          </a:p>
          <a:p>
            <a:pPr marL="857250" lvl="1" indent="-400050">
              <a:buFont typeface="Wingdings" panose="05000000000000000000" pitchFamily="2" charset="2"/>
              <a:buChar char="Ø"/>
              <a:defRPr/>
            </a:pPr>
            <a:r>
              <a:rPr lang="en-US" dirty="0"/>
              <a:t>In 2021, total CareFirst Admin charges were $</a:t>
            </a:r>
            <a:r>
              <a:rPr lang="en-US" kern="0" spc="0" dirty="0">
                <a:solidFill>
                  <a:srgbClr val="000000"/>
                </a:solidFill>
                <a:highlight>
                  <a:srgbClr val="FFFFFF"/>
                </a:highlight>
                <a:latin typeface="Arial"/>
              </a:rPr>
              <a:t>1,101,138</a:t>
            </a:r>
            <a:r>
              <a:rPr lang="en-US" dirty="0">
                <a:highlight>
                  <a:srgbClr val="FFFFFF"/>
                </a:highlight>
              </a:rPr>
              <a:t>.  </a:t>
            </a:r>
            <a:r>
              <a:rPr lang="en-US" dirty="0"/>
              <a:t>In 2020, they were $1,110,096. </a:t>
            </a:r>
          </a:p>
          <a:p>
            <a:pPr lvl="3" indent="0">
              <a:buNone/>
              <a:defRPr/>
            </a:pPr>
            <a:r>
              <a:rPr lang="en-US" dirty="0"/>
              <a:t>(</a:t>
            </a:r>
            <a:r>
              <a:rPr lang="en-US" dirty="0">
                <a:solidFill>
                  <a:srgbClr val="FF0000"/>
                </a:solidFill>
              </a:rPr>
              <a:t>0.81</a:t>
            </a:r>
            <a:r>
              <a:rPr lang="en-US" dirty="0">
                <a:solidFill>
                  <a:srgbClr val="FF0000"/>
                </a:solidFill>
                <a:highlight>
                  <a:srgbClr val="FFFFFF"/>
                </a:highlight>
              </a:rPr>
              <a:t>% decrease</a:t>
            </a:r>
            <a:r>
              <a:rPr lang="en-US" dirty="0"/>
              <a:t>)</a:t>
            </a:r>
          </a:p>
          <a:p>
            <a:pPr marL="1257300" lvl="2" indent="-400050">
              <a:defRPr/>
            </a:pPr>
            <a:r>
              <a:rPr lang="en-US" sz="1200" dirty="0"/>
              <a:t>In 2021, Local NetLease fees represented 40.54 % of total CareFirst Admin costs, while FlexLink fees represented 59.46%.  In 2020, Local NetLease Admin charges represented </a:t>
            </a:r>
            <a:r>
              <a:rPr lang="en-US" sz="1200" dirty="0">
                <a:highlight>
                  <a:srgbClr val="FFFFFF"/>
                </a:highlight>
              </a:rPr>
              <a:t>40.99% of </a:t>
            </a:r>
            <a:r>
              <a:rPr lang="en-US" sz="1200" dirty="0"/>
              <a:t>total CareFirst Admin costs, while FlexLink fees represented </a:t>
            </a:r>
            <a:r>
              <a:rPr lang="en-US" sz="1200" dirty="0">
                <a:highlight>
                  <a:srgbClr val="FFFFFF"/>
                </a:highlight>
              </a:rPr>
              <a:t>59.01%.  </a:t>
            </a:r>
            <a:endParaRPr lang="en-US" sz="500" dirty="0"/>
          </a:p>
          <a:p>
            <a:pPr marL="857250" lvl="1" indent="-400050">
              <a:buFont typeface="Wingdings" panose="05000000000000000000" pitchFamily="2" charset="2"/>
              <a:buChar char="Ø"/>
              <a:defRPr/>
            </a:pPr>
            <a:r>
              <a:rPr lang="en-US" dirty="0"/>
              <a:t>In 2021, aggregate cost on a per eligible employee per month (pepm) basis was $</a:t>
            </a:r>
            <a:r>
              <a:rPr lang="en-US" dirty="0">
                <a:highlight>
                  <a:srgbClr val="FFFFFF"/>
                </a:highlight>
              </a:rPr>
              <a:t>8.91</a:t>
            </a:r>
            <a:r>
              <a:rPr lang="en-US" dirty="0"/>
              <a:t>.    In 2010, aggregate cost on a pepm basis was $8.58.</a:t>
            </a:r>
          </a:p>
          <a:p>
            <a:pPr marL="857250" lvl="1" indent="-400050">
              <a:buFont typeface="Wingdings" panose="05000000000000000000" pitchFamily="2" charset="2"/>
              <a:buChar char="Ø"/>
              <a:defRPr/>
            </a:pPr>
            <a:endParaRPr lang="en-US" sz="500" dirty="0"/>
          </a:p>
          <a:p>
            <a:pPr marL="857250" lvl="1" indent="-400050">
              <a:buFont typeface="Wingdings" panose="05000000000000000000" pitchFamily="2" charset="2"/>
              <a:buChar char="Ø"/>
              <a:defRPr/>
            </a:pPr>
            <a:r>
              <a:rPr lang="en-US" dirty="0"/>
              <a:t>In 2021, CareFirst Administrative Charges </a:t>
            </a:r>
            <a:r>
              <a:rPr lang="en-US" dirty="0">
                <a:highlight>
                  <a:srgbClr val="FFFFFF"/>
                </a:highlight>
              </a:rPr>
              <a:t>represented 1.06</a:t>
            </a:r>
            <a:r>
              <a:rPr lang="en-US" dirty="0"/>
              <a:t>% of Gross Annual Savings.    In 2020, CareFirst Administrative Charges represented 1.24% of Gross Annual Savings.</a:t>
            </a:r>
            <a:r>
              <a:rPr lang="en-US" sz="1200" dirty="0">
                <a:solidFill>
                  <a:srgbClr val="FF0000"/>
                </a:solidFill>
              </a:rPr>
              <a:t> </a:t>
            </a:r>
            <a:endParaRPr lang="en-US" dirty="0"/>
          </a:p>
          <a:p>
            <a:pPr marL="857250" lvl="1" indent="-400050">
              <a:defRPr/>
            </a:pPr>
            <a:endParaRPr lang="en-US" sz="500" dirty="0"/>
          </a:p>
          <a:p>
            <a:pPr>
              <a:buFont typeface="Wingdings" pitchFamily="2" charset="2"/>
              <a:buAutoNum type="romanUcPeriod" startAt="4"/>
              <a:defRPr/>
            </a:pPr>
            <a:r>
              <a:rPr lang="en-US" dirty="0">
                <a:highlight>
                  <a:srgbClr val="FFFFFF"/>
                </a:highlight>
              </a:rPr>
              <a:t>   Savings Analysis  </a:t>
            </a:r>
            <a:r>
              <a:rPr lang="en-US" sz="1300" i="1" dirty="0">
                <a:highlight>
                  <a:srgbClr val="FFFFFF"/>
                </a:highlight>
              </a:rPr>
              <a:t>(See pages 17 – 19)</a:t>
            </a:r>
          </a:p>
          <a:p>
            <a:pPr lvl="2">
              <a:buFont typeface="Wingdings" panose="05000000000000000000" pitchFamily="2" charset="2"/>
              <a:buChar char="Ø"/>
              <a:defRPr/>
            </a:pPr>
            <a:r>
              <a:rPr lang="en-US" dirty="0"/>
              <a:t>Savings net of CareFirst Administrative Charges in 2021 was $102,825,637.  In 2020, it was $ 88,613,923.</a:t>
            </a:r>
            <a:endParaRPr lang="en-US" sz="500" dirty="0"/>
          </a:p>
          <a:p>
            <a:pPr lvl="2">
              <a:buFont typeface="Wingdings" panose="05000000000000000000" pitchFamily="2" charset="2"/>
              <a:buChar char="Ø"/>
              <a:defRPr/>
            </a:pPr>
            <a:r>
              <a:rPr lang="en-US" dirty="0"/>
              <a:t>In 2021, Total Net Savings per Dollar of CareFirst Administrative Fee was $94.38.  In 2020, Total Net Savings per Dollar of Administrative Fee was $80.83.</a:t>
            </a:r>
            <a:endParaRPr lang="en-US" sz="500" dirty="0"/>
          </a:p>
          <a:p>
            <a:pPr lvl="2">
              <a:buFont typeface="Wingdings" panose="05000000000000000000" pitchFamily="2" charset="2"/>
              <a:buChar char="Ø"/>
              <a:defRPr/>
            </a:pPr>
            <a:r>
              <a:rPr lang="en-US" dirty="0"/>
              <a:t>In 2021, Net Savings per Eligible Subscriber was $9,984.04.  In 2021, Net Savings per Eligible Subscriber was $8,222.50.	</a:t>
            </a:r>
          </a:p>
          <a:p>
            <a:endParaRPr lang="en-US" dirty="0"/>
          </a:p>
        </p:txBody>
      </p:sp>
      <p:sp>
        <p:nvSpPr>
          <p:cNvPr id="3" name="Title 2"/>
          <p:cNvSpPr>
            <a:spLocks noGrp="1"/>
          </p:cNvSpPr>
          <p:nvPr>
            <p:ph type="title"/>
          </p:nvPr>
        </p:nvSpPr>
        <p:spPr>
          <a:xfrm>
            <a:off x="376132" y="609600"/>
            <a:ext cx="8767868" cy="412750"/>
          </a:xfrm>
        </p:spPr>
        <p:txBody>
          <a:bodyPr/>
          <a:lstStyle/>
          <a:p>
            <a:r>
              <a:rPr lang="en-US" dirty="0"/>
              <a:t>Executive Summary- </a:t>
            </a:r>
            <a:r>
              <a:rPr lang="en-US" dirty="0">
                <a:solidFill>
                  <a:srgbClr val="FF0000"/>
                </a:solidFill>
              </a:rPr>
              <a:t>FELRA                                                  </a:t>
            </a:r>
            <a:r>
              <a:rPr lang="en-US" dirty="0"/>
              <a:t>1/1/2021 – 12/31/2021</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5</a:t>
            </a:fld>
            <a:endParaRPr lang="en-US" dirty="0"/>
          </a:p>
        </p:txBody>
      </p:sp>
    </p:spTree>
    <p:extLst>
      <p:ext uri="{BB962C8B-B14F-4D97-AF65-F5344CB8AC3E}">
        <p14:creationId xmlns:p14="http://schemas.microsoft.com/office/powerpoint/2010/main" val="2651527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6132" y="609600"/>
            <a:ext cx="8767868" cy="412750"/>
          </a:xfrm>
        </p:spPr>
        <p:txBody>
          <a:bodyPr/>
          <a:lstStyle/>
          <a:p>
            <a:r>
              <a:rPr lang="en-US" dirty="0"/>
              <a:t>Provider Savings Summary- </a:t>
            </a:r>
            <a:r>
              <a:rPr lang="en-US" dirty="0">
                <a:solidFill>
                  <a:srgbClr val="FF0000"/>
                </a:solidFill>
              </a:rPr>
              <a:t>FELRA                                      </a:t>
            </a:r>
            <a:r>
              <a:rPr lang="en-US" dirty="0"/>
              <a:t>1/1/2021 – 12/31/2021</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6</a:t>
            </a:fld>
            <a:endParaRPr lang="en-US" dirty="0"/>
          </a:p>
        </p:txBody>
      </p:sp>
      <p:sp>
        <p:nvSpPr>
          <p:cNvPr id="5" name="TextBox 4"/>
          <p:cNvSpPr txBox="1"/>
          <p:nvPr/>
        </p:nvSpPr>
        <p:spPr>
          <a:xfrm>
            <a:off x="1375955" y="6452939"/>
            <a:ext cx="2672526" cy="307777"/>
          </a:xfrm>
          <a:prstGeom prst="rect">
            <a:avLst/>
          </a:prstGeom>
          <a:noFill/>
        </p:spPr>
        <p:txBody>
          <a:bodyPr wrap="none" rtlCol="0">
            <a:spAutoFit/>
          </a:bodyPr>
          <a:lstStyle/>
          <a:p>
            <a:r>
              <a:rPr lang="en-US" sz="1400" dirty="0"/>
              <a:t>*Rounded to the Nearest Dollar</a:t>
            </a:r>
          </a:p>
        </p:txBody>
      </p:sp>
      <p:graphicFrame>
        <p:nvGraphicFramePr>
          <p:cNvPr id="6" name="Content Placeholder 4"/>
          <p:cNvGraphicFramePr>
            <a:graphicFrameLocks/>
          </p:cNvGraphicFramePr>
          <p:nvPr>
            <p:extLst>
              <p:ext uri="{D42A27DB-BD31-4B8C-83A1-F6EECF244321}">
                <p14:modId xmlns:p14="http://schemas.microsoft.com/office/powerpoint/2010/main" val="3640290984"/>
              </p:ext>
            </p:extLst>
          </p:nvPr>
        </p:nvGraphicFramePr>
        <p:xfrm>
          <a:off x="1449004" y="1410786"/>
          <a:ext cx="6400800" cy="2288264"/>
        </p:xfrm>
        <a:graphic>
          <a:graphicData uri="http://schemas.openxmlformats.org/drawingml/2006/table">
            <a:tbl>
              <a:tblPr firstRow="1" bandRow="1">
                <a:tableStyleId>{93296810-A885-4BE3-A3E7-6D5BEEA58F35}</a:tableStyleId>
              </a:tblPr>
              <a:tblGrid>
                <a:gridCol w="1402915">
                  <a:extLst>
                    <a:ext uri="{9D8B030D-6E8A-4147-A177-3AD203B41FA5}">
                      <a16:colId xmlns:a16="http://schemas.microsoft.com/office/drawing/2014/main" val="20000"/>
                    </a:ext>
                  </a:extLst>
                </a:gridCol>
                <a:gridCol w="1139869">
                  <a:extLst>
                    <a:ext uri="{9D8B030D-6E8A-4147-A177-3AD203B41FA5}">
                      <a16:colId xmlns:a16="http://schemas.microsoft.com/office/drawing/2014/main" val="20001"/>
                    </a:ext>
                  </a:extLst>
                </a:gridCol>
                <a:gridCol w="1217687">
                  <a:extLst>
                    <a:ext uri="{9D8B030D-6E8A-4147-A177-3AD203B41FA5}">
                      <a16:colId xmlns:a16="http://schemas.microsoft.com/office/drawing/2014/main" val="20002"/>
                    </a:ext>
                  </a:extLst>
                </a:gridCol>
                <a:gridCol w="1520190">
                  <a:extLst>
                    <a:ext uri="{9D8B030D-6E8A-4147-A177-3AD203B41FA5}">
                      <a16:colId xmlns:a16="http://schemas.microsoft.com/office/drawing/2014/main" val="20003"/>
                    </a:ext>
                  </a:extLst>
                </a:gridCol>
                <a:gridCol w="1120139">
                  <a:extLst>
                    <a:ext uri="{9D8B030D-6E8A-4147-A177-3AD203B41FA5}">
                      <a16:colId xmlns:a16="http://schemas.microsoft.com/office/drawing/2014/main" val="20004"/>
                    </a:ext>
                  </a:extLst>
                </a:gridCol>
              </a:tblGrid>
              <a:tr h="749247">
                <a:tc>
                  <a:txBody>
                    <a:bodyPr/>
                    <a:lstStyle/>
                    <a:p>
                      <a:pPr algn="ctr"/>
                      <a:endParaRPr lang="en-US" sz="1800" dirty="0"/>
                    </a:p>
                  </a:txBody>
                  <a:tcPr marT="45725" marB="45725" anchor="ctr">
                    <a:solidFill>
                      <a:schemeClr val="accent4"/>
                    </a:solidFill>
                  </a:tcPr>
                </a:tc>
                <a:tc>
                  <a:txBody>
                    <a:bodyPr/>
                    <a:lstStyle/>
                    <a:p>
                      <a:pPr algn="ctr"/>
                      <a:r>
                        <a:rPr lang="en-US" sz="1400" dirty="0">
                          <a:latin typeface="Calibri" panose="020F0502020204030204" pitchFamily="34" charset="0"/>
                        </a:rPr>
                        <a:t># of Claims</a:t>
                      </a:r>
                    </a:p>
                  </a:txBody>
                  <a:tcPr marT="45725" marB="45725" anchor="ctr">
                    <a:solidFill>
                      <a:schemeClr val="accent4"/>
                    </a:solidFill>
                  </a:tcPr>
                </a:tc>
                <a:tc>
                  <a:txBody>
                    <a:bodyPr/>
                    <a:lstStyle/>
                    <a:p>
                      <a:pPr algn="ctr"/>
                      <a:r>
                        <a:rPr lang="en-US" sz="1400" dirty="0">
                          <a:latin typeface="Calibri" panose="020F0502020204030204" pitchFamily="34" charset="0"/>
                        </a:rPr>
                        <a:t>Billed</a:t>
                      </a:r>
                    </a:p>
                    <a:p>
                      <a:pPr algn="ctr"/>
                      <a:r>
                        <a:rPr lang="en-US" sz="1400" dirty="0">
                          <a:latin typeface="Calibri" panose="020F0502020204030204" pitchFamily="34" charset="0"/>
                        </a:rPr>
                        <a:t>Amount*</a:t>
                      </a:r>
                    </a:p>
                  </a:txBody>
                  <a:tcPr marT="45725" marB="45725" anchor="ctr">
                    <a:solidFill>
                      <a:schemeClr val="accent4"/>
                    </a:solidFill>
                  </a:tcPr>
                </a:tc>
                <a:tc>
                  <a:txBody>
                    <a:bodyPr/>
                    <a:lstStyle/>
                    <a:p>
                      <a:pPr algn="ctr"/>
                      <a:r>
                        <a:rPr lang="en-US" sz="1400" dirty="0">
                          <a:latin typeface="Calibri" panose="020F0502020204030204" pitchFamily="34" charset="0"/>
                        </a:rPr>
                        <a:t>Savings off of Billed Amount*</a:t>
                      </a:r>
                    </a:p>
                  </a:txBody>
                  <a:tcPr marT="45725" marB="45725" anchor="ctr">
                    <a:solidFill>
                      <a:schemeClr val="accent4"/>
                    </a:solidFill>
                  </a:tcPr>
                </a:tc>
                <a:tc>
                  <a:txBody>
                    <a:bodyPr/>
                    <a:lstStyle/>
                    <a:p>
                      <a:pPr algn="ctr"/>
                      <a:r>
                        <a:rPr lang="en-US" sz="1400" dirty="0">
                          <a:latin typeface="Calibri" panose="020F0502020204030204" pitchFamily="34" charset="0"/>
                        </a:rPr>
                        <a:t>Savings %</a:t>
                      </a:r>
                    </a:p>
                  </a:txBody>
                  <a:tcPr marT="45725" marB="45725" anchor="ctr">
                    <a:solidFill>
                      <a:schemeClr val="accent4"/>
                    </a:solidFill>
                  </a:tcPr>
                </a:tc>
                <a:extLst>
                  <a:ext uri="{0D108BD9-81ED-4DB2-BD59-A6C34878D82A}">
                    <a16:rowId xmlns:a16="http://schemas.microsoft.com/office/drawing/2014/main" val="10000"/>
                  </a:ext>
                </a:extLst>
              </a:tr>
              <a:tr h="613797">
                <a:tc>
                  <a:txBody>
                    <a:bodyPr/>
                    <a:lstStyle/>
                    <a:p>
                      <a:r>
                        <a:rPr lang="en-US" sz="1300" dirty="0">
                          <a:latin typeface="Calibri" panose="020F0502020204030204" pitchFamily="34" charset="0"/>
                        </a:rPr>
                        <a:t>Local NetLease-</a:t>
                      </a:r>
                    </a:p>
                    <a:p>
                      <a:r>
                        <a:rPr lang="en-US" sz="1300" dirty="0">
                          <a:latin typeface="Calibri" panose="020F0502020204030204" pitchFamily="34" charset="0"/>
                        </a:rPr>
                        <a:t>Provider</a:t>
                      </a:r>
                    </a:p>
                  </a:txBody>
                  <a:tcPr marT="45725" marB="45725" anchor="ctr"/>
                </a:tc>
                <a:tc>
                  <a:txBody>
                    <a:bodyPr/>
                    <a:lstStyle/>
                    <a:p>
                      <a:pPr algn="ctr" fontAlgn="b"/>
                      <a:r>
                        <a:rPr lang="en-US" sz="1300" b="0" i="0" u="none" strike="noStrike" dirty="0">
                          <a:solidFill>
                            <a:srgbClr val="000000"/>
                          </a:solidFill>
                          <a:effectLst/>
                          <a:latin typeface="Calibri"/>
                        </a:rPr>
                        <a:t>125,709</a:t>
                      </a:r>
                    </a:p>
                  </a:txBody>
                  <a:tcPr marL="6350" marR="6350" marT="6350" marB="0" anchor="ctr"/>
                </a:tc>
                <a:tc>
                  <a:txBody>
                    <a:bodyPr/>
                    <a:lstStyle/>
                    <a:p>
                      <a:pPr algn="ctr" fontAlgn="b"/>
                      <a:r>
                        <a:rPr lang="en-US" sz="1300" b="0" i="0" u="none" strike="noStrike" dirty="0">
                          <a:solidFill>
                            <a:srgbClr val="000000"/>
                          </a:solidFill>
                          <a:effectLst/>
                          <a:latin typeface="Calibri"/>
                        </a:rPr>
                        <a:t>$66,268,735</a:t>
                      </a:r>
                    </a:p>
                  </a:txBody>
                  <a:tcPr marL="6350" marR="6350" marT="6350" marB="0" anchor="ctr"/>
                </a:tc>
                <a:tc>
                  <a:txBody>
                    <a:bodyPr/>
                    <a:lstStyle/>
                    <a:p>
                      <a:pPr algn="ctr" fontAlgn="b"/>
                      <a:r>
                        <a:rPr lang="en-US" sz="1300" b="0" i="0" u="none" strike="noStrike" dirty="0">
                          <a:solidFill>
                            <a:srgbClr val="000000"/>
                          </a:solidFill>
                          <a:effectLst/>
                          <a:latin typeface="Calibri"/>
                        </a:rPr>
                        <a:t>$39,576,969</a:t>
                      </a:r>
                    </a:p>
                  </a:txBody>
                  <a:tcPr marL="6350" marR="6350" marT="6350" marB="0" anchor="ctr"/>
                </a:tc>
                <a:tc>
                  <a:txBody>
                    <a:bodyPr/>
                    <a:lstStyle/>
                    <a:p>
                      <a:pPr algn="ctr" fontAlgn="b"/>
                      <a:r>
                        <a:rPr lang="en-US" sz="1300" b="0" i="0" u="none" strike="noStrike" dirty="0">
                          <a:solidFill>
                            <a:schemeClr val="tx1"/>
                          </a:solidFill>
                          <a:effectLst/>
                          <a:latin typeface="Calibri"/>
                        </a:rPr>
                        <a:t>59.72%</a:t>
                      </a:r>
                    </a:p>
                  </a:txBody>
                  <a:tcPr marL="6350" marR="6350" marT="6350" marB="0" anchor="ctr"/>
                </a:tc>
                <a:extLst>
                  <a:ext uri="{0D108BD9-81ED-4DB2-BD59-A6C34878D82A}">
                    <a16:rowId xmlns:a16="http://schemas.microsoft.com/office/drawing/2014/main" val="10001"/>
                  </a:ext>
                </a:extLst>
              </a:tr>
              <a:tr h="437530">
                <a:tc>
                  <a:txBody>
                    <a:bodyPr/>
                    <a:lstStyle/>
                    <a:p>
                      <a:r>
                        <a:rPr lang="en-US" sz="1300" dirty="0">
                          <a:latin typeface="Calibri" panose="020F0502020204030204" pitchFamily="34" charset="0"/>
                        </a:rPr>
                        <a:t>FlexLink- Provider</a:t>
                      </a:r>
                    </a:p>
                  </a:txBody>
                  <a:tcPr marT="45725" marB="45725"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37,410</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$19,482,600</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$12,273,323</a:t>
                      </a:r>
                    </a:p>
                  </a:txBody>
                  <a:tcPr marL="6350" marR="6350" marT="6350" marB="0" anchor="ctr">
                    <a:solidFill>
                      <a:schemeClr val="bg1">
                        <a:lumMod val="95000"/>
                      </a:schemeClr>
                    </a:solidFill>
                  </a:tcPr>
                </a:tc>
                <a:tc>
                  <a:txBody>
                    <a:bodyPr/>
                    <a:lstStyle/>
                    <a:p>
                      <a:pPr algn="ctr" fontAlgn="b"/>
                      <a:r>
                        <a:rPr lang="en-US" sz="1300" b="0" i="0" u="none" strike="noStrike" dirty="0">
                          <a:solidFill>
                            <a:schemeClr val="tx1"/>
                          </a:solidFill>
                          <a:effectLst/>
                          <a:latin typeface="Calibri"/>
                        </a:rPr>
                        <a:t>63.00%</a:t>
                      </a:r>
                    </a:p>
                  </a:txBody>
                  <a:tcPr marL="6350" marR="6350" marT="6350" marB="0" anchor="ctr">
                    <a:solidFill>
                      <a:schemeClr val="bg1">
                        <a:lumMod val="95000"/>
                      </a:schemeClr>
                    </a:solidFill>
                  </a:tcPr>
                </a:tc>
                <a:extLst>
                  <a:ext uri="{0D108BD9-81ED-4DB2-BD59-A6C34878D82A}">
                    <a16:rowId xmlns:a16="http://schemas.microsoft.com/office/drawing/2014/main" val="10002"/>
                  </a:ext>
                </a:extLst>
              </a:tr>
              <a:tr h="437530">
                <a:tc>
                  <a:txBody>
                    <a:bodyPr/>
                    <a:lstStyle/>
                    <a:p>
                      <a:r>
                        <a:rPr lang="en-US" sz="1300" b="1" dirty="0">
                          <a:latin typeface="Calibri" panose="020F0502020204030204" pitchFamily="34" charset="0"/>
                        </a:rPr>
                        <a:t>Summary-</a:t>
                      </a:r>
                    </a:p>
                    <a:p>
                      <a:r>
                        <a:rPr lang="en-US" sz="1300" b="1" dirty="0">
                          <a:latin typeface="Calibri" panose="020F0502020204030204" pitchFamily="34" charset="0"/>
                        </a:rPr>
                        <a:t>Provider </a:t>
                      </a:r>
                    </a:p>
                  </a:txBody>
                  <a:tcPr marT="45725" marB="45725" anchor="ctr"/>
                </a:tc>
                <a:tc>
                  <a:txBody>
                    <a:bodyPr/>
                    <a:lstStyle/>
                    <a:p>
                      <a:pPr algn="ctr"/>
                      <a:r>
                        <a:rPr lang="en-US" sz="1300" b="1" dirty="0">
                          <a:latin typeface="Calibri" panose="020F0502020204030204" pitchFamily="34" charset="0"/>
                        </a:rPr>
                        <a:t>163,119</a:t>
                      </a:r>
                    </a:p>
                  </a:txBody>
                  <a:tcPr anchor="ctr"/>
                </a:tc>
                <a:tc>
                  <a:txBody>
                    <a:bodyPr/>
                    <a:lstStyle/>
                    <a:p>
                      <a:pPr algn="ctr"/>
                      <a:r>
                        <a:rPr lang="en-US" sz="1300" b="1" dirty="0">
                          <a:latin typeface="Calibri" panose="020F0502020204030204" pitchFamily="34" charset="0"/>
                        </a:rPr>
                        <a:t>$85,751,335</a:t>
                      </a:r>
                    </a:p>
                  </a:txBody>
                  <a:tcPr anchor="ctr"/>
                </a:tc>
                <a:tc>
                  <a:txBody>
                    <a:bodyPr/>
                    <a:lstStyle/>
                    <a:p>
                      <a:pPr algn="ctr"/>
                      <a:r>
                        <a:rPr lang="en-US" sz="1300" b="1" dirty="0">
                          <a:latin typeface="Calibri" panose="020F0502020204030204" pitchFamily="34" charset="0"/>
                        </a:rPr>
                        <a:t>$51,850,292</a:t>
                      </a:r>
                    </a:p>
                  </a:txBody>
                  <a:tcPr anchor="ctr"/>
                </a:tc>
                <a:tc>
                  <a:txBody>
                    <a:bodyPr/>
                    <a:lstStyle/>
                    <a:p>
                      <a:pPr algn="ctr"/>
                      <a:r>
                        <a:rPr lang="en-US" sz="1300" b="1" dirty="0">
                          <a:latin typeface="Calibri" panose="020F0502020204030204" pitchFamily="34" charset="0"/>
                        </a:rPr>
                        <a:t>60.47%</a:t>
                      </a:r>
                    </a:p>
                  </a:txBody>
                  <a:tcPr anchor="ctr"/>
                </a:tc>
                <a:extLst>
                  <a:ext uri="{0D108BD9-81ED-4DB2-BD59-A6C34878D82A}">
                    <a16:rowId xmlns:a16="http://schemas.microsoft.com/office/drawing/2014/main" val="10003"/>
                  </a:ext>
                </a:extLst>
              </a:tr>
            </a:tbl>
          </a:graphicData>
        </a:graphic>
      </p:graphicFrame>
      <p:graphicFrame>
        <p:nvGraphicFramePr>
          <p:cNvPr id="7" name="Content Placeholder 4"/>
          <p:cNvGraphicFramePr>
            <a:graphicFrameLocks/>
          </p:cNvGraphicFramePr>
          <p:nvPr>
            <p:extLst>
              <p:ext uri="{D42A27DB-BD31-4B8C-83A1-F6EECF244321}">
                <p14:modId xmlns:p14="http://schemas.microsoft.com/office/powerpoint/2010/main" val="519718119"/>
              </p:ext>
            </p:extLst>
          </p:nvPr>
        </p:nvGraphicFramePr>
        <p:xfrm>
          <a:off x="1445152" y="4148852"/>
          <a:ext cx="6400800" cy="2262139"/>
        </p:xfrm>
        <a:graphic>
          <a:graphicData uri="http://schemas.openxmlformats.org/drawingml/2006/table">
            <a:tbl>
              <a:tblPr firstRow="1" bandRow="1">
                <a:tableStyleId>{93296810-A885-4BE3-A3E7-6D5BEEA58F35}</a:tableStyleId>
              </a:tblPr>
              <a:tblGrid>
                <a:gridCol w="1402915">
                  <a:extLst>
                    <a:ext uri="{9D8B030D-6E8A-4147-A177-3AD203B41FA5}">
                      <a16:colId xmlns:a16="http://schemas.microsoft.com/office/drawing/2014/main" val="20000"/>
                    </a:ext>
                  </a:extLst>
                </a:gridCol>
                <a:gridCol w="1139869">
                  <a:extLst>
                    <a:ext uri="{9D8B030D-6E8A-4147-A177-3AD203B41FA5}">
                      <a16:colId xmlns:a16="http://schemas.microsoft.com/office/drawing/2014/main" val="20001"/>
                    </a:ext>
                  </a:extLst>
                </a:gridCol>
                <a:gridCol w="1217687">
                  <a:extLst>
                    <a:ext uri="{9D8B030D-6E8A-4147-A177-3AD203B41FA5}">
                      <a16:colId xmlns:a16="http://schemas.microsoft.com/office/drawing/2014/main" val="20002"/>
                    </a:ext>
                  </a:extLst>
                </a:gridCol>
                <a:gridCol w="1520190">
                  <a:extLst>
                    <a:ext uri="{9D8B030D-6E8A-4147-A177-3AD203B41FA5}">
                      <a16:colId xmlns:a16="http://schemas.microsoft.com/office/drawing/2014/main" val="20003"/>
                    </a:ext>
                  </a:extLst>
                </a:gridCol>
                <a:gridCol w="1120139">
                  <a:extLst>
                    <a:ext uri="{9D8B030D-6E8A-4147-A177-3AD203B41FA5}">
                      <a16:colId xmlns:a16="http://schemas.microsoft.com/office/drawing/2014/main" val="20004"/>
                    </a:ext>
                  </a:extLst>
                </a:gridCol>
              </a:tblGrid>
              <a:tr h="723122">
                <a:tc>
                  <a:txBody>
                    <a:bodyPr/>
                    <a:lstStyle/>
                    <a:p>
                      <a:pPr algn="ctr"/>
                      <a:endParaRPr lang="en-US" sz="1800" dirty="0"/>
                    </a:p>
                  </a:txBody>
                  <a:tcPr marT="45725" marB="45725" anchor="ctr">
                    <a:solidFill>
                      <a:schemeClr val="accent4"/>
                    </a:solidFill>
                  </a:tcPr>
                </a:tc>
                <a:tc>
                  <a:txBody>
                    <a:bodyPr/>
                    <a:lstStyle/>
                    <a:p>
                      <a:pPr algn="ctr"/>
                      <a:r>
                        <a:rPr lang="en-US" sz="1400" dirty="0">
                          <a:latin typeface="Calibri" panose="020F0502020204030204" pitchFamily="34" charset="0"/>
                        </a:rPr>
                        <a:t># of Claims</a:t>
                      </a:r>
                    </a:p>
                  </a:txBody>
                  <a:tcPr marT="45725" marB="45725" anchor="ctr">
                    <a:solidFill>
                      <a:schemeClr val="accent4"/>
                    </a:solidFill>
                  </a:tcPr>
                </a:tc>
                <a:tc>
                  <a:txBody>
                    <a:bodyPr/>
                    <a:lstStyle/>
                    <a:p>
                      <a:pPr algn="ctr"/>
                      <a:r>
                        <a:rPr lang="en-US" sz="1400" dirty="0">
                          <a:latin typeface="Calibri" panose="020F0502020204030204" pitchFamily="34" charset="0"/>
                        </a:rPr>
                        <a:t>Billed</a:t>
                      </a:r>
                    </a:p>
                    <a:p>
                      <a:pPr algn="ctr"/>
                      <a:r>
                        <a:rPr lang="en-US" sz="1400" dirty="0">
                          <a:latin typeface="Calibri" panose="020F0502020204030204" pitchFamily="34" charset="0"/>
                        </a:rPr>
                        <a:t>Amount*</a:t>
                      </a:r>
                    </a:p>
                  </a:txBody>
                  <a:tcPr marT="45725" marB="45725" anchor="ctr">
                    <a:solidFill>
                      <a:schemeClr val="accent4"/>
                    </a:solidFill>
                  </a:tcPr>
                </a:tc>
                <a:tc>
                  <a:txBody>
                    <a:bodyPr/>
                    <a:lstStyle/>
                    <a:p>
                      <a:pPr algn="ctr"/>
                      <a:r>
                        <a:rPr lang="en-US" sz="1400" dirty="0">
                          <a:latin typeface="Calibri" panose="020F0502020204030204" pitchFamily="34" charset="0"/>
                        </a:rPr>
                        <a:t>Savings off of Billed Amount*</a:t>
                      </a:r>
                    </a:p>
                  </a:txBody>
                  <a:tcPr marT="45725" marB="45725" anchor="ctr">
                    <a:solidFill>
                      <a:schemeClr val="accent4"/>
                    </a:solidFill>
                  </a:tcPr>
                </a:tc>
                <a:tc>
                  <a:txBody>
                    <a:bodyPr/>
                    <a:lstStyle/>
                    <a:p>
                      <a:pPr algn="ctr"/>
                      <a:r>
                        <a:rPr lang="en-US" sz="1400" dirty="0">
                          <a:latin typeface="Calibri" panose="020F0502020204030204" pitchFamily="34" charset="0"/>
                        </a:rPr>
                        <a:t>Savings %</a:t>
                      </a:r>
                    </a:p>
                  </a:txBody>
                  <a:tcPr marT="45725" marB="45725" anchor="ctr">
                    <a:solidFill>
                      <a:schemeClr val="accent4"/>
                    </a:solidFill>
                  </a:tcPr>
                </a:tc>
                <a:extLst>
                  <a:ext uri="{0D108BD9-81ED-4DB2-BD59-A6C34878D82A}">
                    <a16:rowId xmlns:a16="http://schemas.microsoft.com/office/drawing/2014/main" val="10000"/>
                  </a:ext>
                </a:extLst>
              </a:tr>
              <a:tr h="613797">
                <a:tc>
                  <a:txBody>
                    <a:bodyPr/>
                    <a:lstStyle/>
                    <a:p>
                      <a:r>
                        <a:rPr lang="en-US" sz="1300" dirty="0">
                          <a:latin typeface="Calibri" panose="020F0502020204030204" pitchFamily="34" charset="0"/>
                        </a:rPr>
                        <a:t>Local NetLease-</a:t>
                      </a:r>
                    </a:p>
                    <a:p>
                      <a:r>
                        <a:rPr lang="en-US" sz="1300" dirty="0">
                          <a:latin typeface="Calibri" panose="020F0502020204030204" pitchFamily="34" charset="0"/>
                        </a:rPr>
                        <a:t>Provider</a:t>
                      </a:r>
                    </a:p>
                  </a:txBody>
                  <a:tcPr marT="45725" marB="45725" anchor="ctr"/>
                </a:tc>
                <a:tc>
                  <a:txBody>
                    <a:bodyPr/>
                    <a:lstStyle/>
                    <a:p>
                      <a:pPr algn="ctr" fontAlgn="b"/>
                      <a:r>
                        <a:rPr lang="en-US" sz="1300" b="0" i="0" u="none" strike="noStrike" dirty="0">
                          <a:solidFill>
                            <a:srgbClr val="000000"/>
                          </a:solidFill>
                          <a:effectLst/>
                          <a:latin typeface="Calibri"/>
                        </a:rPr>
                        <a:t>112,318</a:t>
                      </a:r>
                    </a:p>
                  </a:txBody>
                  <a:tcPr marL="6350" marR="6350" marT="6350" marB="0" anchor="ctr"/>
                </a:tc>
                <a:tc>
                  <a:txBody>
                    <a:bodyPr/>
                    <a:lstStyle/>
                    <a:p>
                      <a:pPr algn="ctr" fontAlgn="b"/>
                      <a:r>
                        <a:rPr lang="en-US" sz="1300" b="0" i="0" u="none" strike="noStrike" dirty="0">
                          <a:solidFill>
                            <a:srgbClr val="000000"/>
                          </a:solidFill>
                          <a:effectLst/>
                          <a:latin typeface="Calibri"/>
                        </a:rPr>
                        <a:t>$58,360,780</a:t>
                      </a:r>
                    </a:p>
                  </a:txBody>
                  <a:tcPr marL="6350" marR="6350" marT="6350" marB="0" anchor="ctr"/>
                </a:tc>
                <a:tc>
                  <a:txBody>
                    <a:bodyPr/>
                    <a:lstStyle/>
                    <a:p>
                      <a:pPr algn="ctr" fontAlgn="b"/>
                      <a:r>
                        <a:rPr lang="en-US" sz="1300" b="0" i="0" u="none" strike="noStrike" dirty="0">
                          <a:solidFill>
                            <a:srgbClr val="000000"/>
                          </a:solidFill>
                          <a:effectLst/>
                          <a:latin typeface="Calibri"/>
                        </a:rPr>
                        <a:t>$30,224,645</a:t>
                      </a:r>
                    </a:p>
                  </a:txBody>
                  <a:tcPr marL="6350" marR="6350" marT="6350" marB="0" anchor="ctr"/>
                </a:tc>
                <a:tc>
                  <a:txBody>
                    <a:bodyPr/>
                    <a:lstStyle/>
                    <a:p>
                      <a:pPr algn="ctr" fontAlgn="b"/>
                      <a:r>
                        <a:rPr lang="en-US" sz="1300" b="0" i="0" u="none" strike="noStrike" dirty="0">
                          <a:solidFill>
                            <a:srgbClr val="000000"/>
                          </a:solidFill>
                          <a:effectLst/>
                          <a:latin typeface="Calibri"/>
                        </a:rPr>
                        <a:t>51.79%</a:t>
                      </a:r>
                    </a:p>
                  </a:txBody>
                  <a:tcPr marL="6350" marR="6350" marT="6350" marB="0" anchor="ctr"/>
                </a:tc>
                <a:extLst>
                  <a:ext uri="{0D108BD9-81ED-4DB2-BD59-A6C34878D82A}">
                    <a16:rowId xmlns:a16="http://schemas.microsoft.com/office/drawing/2014/main" val="10001"/>
                  </a:ext>
                </a:extLst>
              </a:tr>
              <a:tr h="437530">
                <a:tc>
                  <a:txBody>
                    <a:bodyPr/>
                    <a:lstStyle/>
                    <a:p>
                      <a:r>
                        <a:rPr lang="en-US" sz="1300" dirty="0">
                          <a:latin typeface="Calibri" panose="020F0502020204030204" pitchFamily="34" charset="0"/>
                        </a:rPr>
                        <a:t>FlexLink- Provider</a:t>
                      </a:r>
                    </a:p>
                  </a:txBody>
                  <a:tcPr marT="45725" marB="45725"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36,541</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$19,131,004</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$11,779,922</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45.92%</a:t>
                      </a:r>
                    </a:p>
                  </a:txBody>
                  <a:tcPr marL="6350" marR="6350" marT="6350" marB="0" anchor="ctr">
                    <a:solidFill>
                      <a:schemeClr val="bg1">
                        <a:lumMod val="95000"/>
                      </a:schemeClr>
                    </a:solidFill>
                  </a:tcPr>
                </a:tc>
                <a:extLst>
                  <a:ext uri="{0D108BD9-81ED-4DB2-BD59-A6C34878D82A}">
                    <a16:rowId xmlns:a16="http://schemas.microsoft.com/office/drawing/2014/main" val="10002"/>
                  </a:ext>
                </a:extLst>
              </a:tr>
              <a:tr h="437530">
                <a:tc>
                  <a:txBody>
                    <a:bodyPr/>
                    <a:lstStyle/>
                    <a:p>
                      <a:r>
                        <a:rPr lang="en-US" sz="1300" b="1" dirty="0">
                          <a:latin typeface="Calibri" panose="020F0502020204030204" pitchFamily="34" charset="0"/>
                        </a:rPr>
                        <a:t>Summary-</a:t>
                      </a:r>
                    </a:p>
                    <a:p>
                      <a:r>
                        <a:rPr lang="en-US" sz="1300" b="1" dirty="0">
                          <a:latin typeface="Calibri" panose="020F0502020204030204" pitchFamily="34" charset="0"/>
                        </a:rPr>
                        <a:t>Provider </a:t>
                      </a:r>
                    </a:p>
                  </a:txBody>
                  <a:tcPr marT="45725" marB="45725" anchor="ctr"/>
                </a:tc>
                <a:tc>
                  <a:txBody>
                    <a:bodyPr/>
                    <a:lstStyle/>
                    <a:p>
                      <a:pPr algn="ctr"/>
                      <a:r>
                        <a:rPr lang="en-US" sz="1300" b="1" dirty="0">
                          <a:latin typeface="Calibri" panose="020F0502020204030204" pitchFamily="34" charset="0"/>
                        </a:rPr>
                        <a:t>148,859</a:t>
                      </a:r>
                    </a:p>
                  </a:txBody>
                  <a:tcPr anchor="ctr"/>
                </a:tc>
                <a:tc>
                  <a:txBody>
                    <a:bodyPr/>
                    <a:lstStyle/>
                    <a:p>
                      <a:pPr algn="ctr"/>
                      <a:r>
                        <a:rPr lang="en-US" sz="1300" b="1" dirty="0">
                          <a:latin typeface="Calibri" panose="020F0502020204030204" pitchFamily="34" charset="0"/>
                        </a:rPr>
                        <a:t>$77,491,784</a:t>
                      </a:r>
                    </a:p>
                  </a:txBody>
                  <a:tcPr anchor="ctr"/>
                </a:tc>
                <a:tc>
                  <a:txBody>
                    <a:bodyPr/>
                    <a:lstStyle/>
                    <a:p>
                      <a:pPr algn="ctr"/>
                      <a:r>
                        <a:rPr lang="en-US" sz="1300" b="1" dirty="0">
                          <a:latin typeface="Calibri" panose="020F0502020204030204" pitchFamily="34" charset="0"/>
                        </a:rPr>
                        <a:t>$42,004,567</a:t>
                      </a:r>
                    </a:p>
                  </a:txBody>
                  <a:tcPr anchor="ctr"/>
                </a:tc>
                <a:tc>
                  <a:txBody>
                    <a:bodyPr/>
                    <a:lstStyle/>
                    <a:p>
                      <a:pPr algn="ctr"/>
                      <a:r>
                        <a:rPr lang="en-US" sz="1300" b="1" dirty="0">
                          <a:latin typeface="Calibri" panose="020F0502020204030204" pitchFamily="34" charset="0"/>
                        </a:rPr>
                        <a:t>54.21%</a:t>
                      </a:r>
                    </a:p>
                  </a:txBody>
                  <a:tcPr anchor="ctr"/>
                </a:tc>
                <a:extLst>
                  <a:ext uri="{0D108BD9-81ED-4DB2-BD59-A6C34878D82A}">
                    <a16:rowId xmlns:a16="http://schemas.microsoft.com/office/drawing/2014/main" val="10003"/>
                  </a:ext>
                </a:extLst>
              </a:tr>
            </a:tbl>
          </a:graphicData>
        </a:graphic>
      </p:graphicFrame>
      <p:sp>
        <p:nvSpPr>
          <p:cNvPr id="8" name="TextBox 7"/>
          <p:cNvSpPr txBox="1"/>
          <p:nvPr/>
        </p:nvSpPr>
        <p:spPr>
          <a:xfrm>
            <a:off x="1375955" y="1041454"/>
            <a:ext cx="697627" cy="369332"/>
          </a:xfrm>
          <a:prstGeom prst="rect">
            <a:avLst/>
          </a:prstGeom>
          <a:noFill/>
        </p:spPr>
        <p:txBody>
          <a:bodyPr wrap="none" rtlCol="0">
            <a:spAutoFit/>
          </a:bodyPr>
          <a:lstStyle/>
          <a:p>
            <a:r>
              <a:rPr lang="en-US" dirty="0">
                <a:highlight>
                  <a:srgbClr val="FFFFFF"/>
                </a:highlight>
              </a:rPr>
              <a:t>2021</a:t>
            </a:r>
          </a:p>
        </p:txBody>
      </p:sp>
      <p:sp>
        <p:nvSpPr>
          <p:cNvPr id="9" name="TextBox 8"/>
          <p:cNvSpPr txBox="1"/>
          <p:nvPr/>
        </p:nvSpPr>
        <p:spPr>
          <a:xfrm>
            <a:off x="1375955" y="3767239"/>
            <a:ext cx="697627" cy="369332"/>
          </a:xfrm>
          <a:prstGeom prst="rect">
            <a:avLst/>
          </a:prstGeom>
          <a:noFill/>
        </p:spPr>
        <p:txBody>
          <a:bodyPr wrap="none" rtlCol="0">
            <a:spAutoFit/>
          </a:bodyPr>
          <a:lstStyle/>
          <a:p>
            <a:r>
              <a:rPr lang="en-US" dirty="0"/>
              <a:t>2020</a:t>
            </a:r>
          </a:p>
        </p:txBody>
      </p:sp>
    </p:spTree>
    <p:extLst>
      <p:ext uri="{BB962C8B-B14F-4D97-AF65-F5344CB8AC3E}">
        <p14:creationId xmlns:p14="http://schemas.microsoft.com/office/powerpoint/2010/main" val="3458390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6132" y="609600"/>
            <a:ext cx="8767868" cy="412750"/>
          </a:xfrm>
        </p:spPr>
        <p:txBody>
          <a:bodyPr/>
          <a:lstStyle/>
          <a:p>
            <a:r>
              <a:rPr lang="en-US" dirty="0"/>
              <a:t>Facility Savings Summary- </a:t>
            </a:r>
            <a:r>
              <a:rPr lang="en-US" dirty="0">
                <a:solidFill>
                  <a:srgbClr val="FF0000"/>
                </a:solidFill>
              </a:rPr>
              <a:t>FELRA                                        </a:t>
            </a:r>
            <a:r>
              <a:rPr lang="en-US" dirty="0"/>
              <a:t>1/1/2021 – 12/31/2021</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7</a:t>
            </a:fld>
            <a:endParaRPr lang="en-US" dirty="0"/>
          </a:p>
        </p:txBody>
      </p:sp>
      <p:sp>
        <p:nvSpPr>
          <p:cNvPr id="5" name="TextBox 4"/>
          <p:cNvSpPr txBox="1"/>
          <p:nvPr/>
        </p:nvSpPr>
        <p:spPr>
          <a:xfrm>
            <a:off x="1375955" y="6452939"/>
            <a:ext cx="2672526" cy="307777"/>
          </a:xfrm>
          <a:prstGeom prst="rect">
            <a:avLst/>
          </a:prstGeom>
          <a:noFill/>
        </p:spPr>
        <p:txBody>
          <a:bodyPr wrap="none" rtlCol="0">
            <a:spAutoFit/>
          </a:bodyPr>
          <a:lstStyle/>
          <a:p>
            <a:r>
              <a:rPr lang="en-US" sz="1400" dirty="0"/>
              <a:t>*Rounded to the Nearest Dollar</a:t>
            </a:r>
          </a:p>
        </p:txBody>
      </p:sp>
      <p:graphicFrame>
        <p:nvGraphicFramePr>
          <p:cNvPr id="6" name="Content Placeholder 4"/>
          <p:cNvGraphicFramePr>
            <a:graphicFrameLocks/>
          </p:cNvGraphicFramePr>
          <p:nvPr>
            <p:extLst>
              <p:ext uri="{D42A27DB-BD31-4B8C-83A1-F6EECF244321}">
                <p14:modId xmlns:p14="http://schemas.microsoft.com/office/powerpoint/2010/main" val="245071861"/>
              </p:ext>
            </p:extLst>
          </p:nvPr>
        </p:nvGraphicFramePr>
        <p:xfrm>
          <a:off x="1449004" y="1410786"/>
          <a:ext cx="6400800" cy="2288264"/>
        </p:xfrm>
        <a:graphic>
          <a:graphicData uri="http://schemas.openxmlformats.org/drawingml/2006/table">
            <a:tbl>
              <a:tblPr firstRow="1" bandRow="1">
                <a:tableStyleId>{93296810-A885-4BE3-A3E7-6D5BEEA58F35}</a:tableStyleId>
              </a:tblPr>
              <a:tblGrid>
                <a:gridCol w="1402915">
                  <a:extLst>
                    <a:ext uri="{9D8B030D-6E8A-4147-A177-3AD203B41FA5}">
                      <a16:colId xmlns:a16="http://schemas.microsoft.com/office/drawing/2014/main" val="20000"/>
                    </a:ext>
                  </a:extLst>
                </a:gridCol>
                <a:gridCol w="1139869">
                  <a:extLst>
                    <a:ext uri="{9D8B030D-6E8A-4147-A177-3AD203B41FA5}">
                      <a16:colId xmlns:a16="http://schemas.microsoft.com/office/drawing/2014/main" val="20001"/>
                    </a:ext>
                  </a:extLst>
                </a:gridCol>
                <a:gridCol w="1217687">
                  <a:extLst>
                    <a:ext uri="{9D8B030D-6E8A-4147-A177-3AD203B41FA5}">
                      <a16:colId xmlns:a16="http://schemas.microsoft.com/office/drawing/2014/main" val="20002"/>
                    </a:ext>
                  </a:extLst>
                </a:gridCol>
                <a:gridCol w="1520190">
                  <a:extLst>
                    <a:ext uri="{9D8B030D-6E8A-4147-A177-3AD203B41FA5}">
                      <a16:colId xmlns:a16="http://schemas.microsoft.com/office/drawing/2014/main" val="20003"/>
                    </a:ext>
                  </a:extLst>
                </a:gridCol>
                <a:gridCol w="1120139">
                  <a:extLst>
                    <a:ext uri="{9D8B030D-6E8A-4147-A177-3AD203B41FA5}">
                      <a16:colId xmlns:a16="http://schemas.microsoft.com/office/drawing/2014/main" val="20004"/>
                    </a:ext>
                  </a:extLst>
                </a:gridCol>
              </a:tblGrid>
              <a:tr h="749247">
                <a:tc>
                  <a:txBody>
                    <a:bodyPr/>
                    <a:lstStyle/>
                    <a:p>
                      <a:pPr algn="ctr"/>
                      <a:endParaRPr lang="en-US" sz="1800" dirty="0"/>
                    </a:p>
                  </a:txBody>
                  <a:tcPr marT="45725" marB="45725" anchor="ctr">
                    <a:solidFill>
                      <a:schemeClr val="accent4"/>
                    </a:solidFill>
                  </a:tcPr>
                </a:tc>
                <a:tc>
                  <a:txBody>
                    <a:bodyPr/>
                    <a:lstStyle/>
                    <a:p>
                      <a:pPr algn="ctr"/>
                      <a:r>
                        <a:rPr lang="en-US" sz="1400" dirty="0">
                          <a:latin typeface="Calibri" panose="020F0502020204030204" pitchFamily="34" charset="0"/>
                        </a:rPr>
                        <a:t># of Claims</a:t>
                      </a:r>
                    </a:p>
                  </a:txBody>
                  <a:tcPr marT="45725" marB="45725" anchor="ctr">
                    <a:solidFill>
                      <a:schemeClr val="accent4"/>
                    </a:solidFill>
                  </a:tcPr>
                </a:tc>
                <a:tc>
                  <a:txBody>
                    <a:bodyPr/>
                    <a:lstStyle/>
                    <a:p>
                      <a:pPr algn="ctr"/>
                      <a:r>
                        <a:rPr lang="en-US" sz="1400" dirty="0">
                          <a:latin typeface="Calibri" panose="020F0502020204030204" pitchFamily="34" charset="0"/>
                        </a:rPr>
                        <a:t>Billed</a:t>
                      </a:r>
                    </a:p>
                    <a:p>
                      <a:pPr algn="ctr"/>
                      <a:r>
                        <a:rPr lang="en-US" sz="1400" dirty="0">
                          <a:latin typeface="Calibri" panose="020F0502020204030204" pitchFamily="34" charset="0"/>
                        </a:rPr>
                        <a:t>Amount*</a:t>
                      </a:r>
                    </a:p>
                  </a:txBody>
                  <a:tcPr marT="45725" marB="45725" anchor="ctr">
                    <a:solidFill>
                      <a:schemeClr val="accent4"/>
                    </a:solidFill>
                  </a:tcPr>
                </a:tc>
                <a:tc>
                  <a:txBody>
                    <a:bodyPr/>
                    <a:lstStyle/>
                    <a:p>
                      <a:pPr algn="ctr"/>
                      <a:r>
                        <a:rPr lang="en-US" sz="1400" dirty="0">
                          <a:latin typeface="Calibri" panose="020F0502020204030204" pitchFamily="34" charset="0"/>
                        </a:rPr>
                        <a:t>Savings off of Billed Amount*</a:t>
                      </a:r>
                    </a:p>
                  </a:txBody>
                  <a:tcPr marT="45725" marB="45725" anchor="ctr">
                    <a:solidFill>
                      <a:schemeClr val="accent4"/>
                    </a:solidFill>
                  </a:tcPr>
                </a:tc>
                <a:tc>
                  <a:txBody>
                    <a:bodyPr/>
                    <a:lstStyle/>
                    <a:p>
                      <a:pPr algn="ctr"/>
                      <a:r>
                        <a:rPr lang="en-US" sz="1400" dirty="0">
                          <a:latin typeface="Calibri" panose="020F0502020204030204" pitchFamily="34" charset="0"/>
                        </a:rPr>
                        <a:t>Savings %</a:t>
                      </a:r>
                    </a:p>
                  </a:txBody>
                  <a:tcPr marT="45725" marB="45725" anchor="ctr">
                    <a:solidFill>
                      <a:schemeClr val="accent4"/>
                    </a:solidFill>
                  </a:tcPr>
                </a:tc>
                <a:extLst>
                  <a:ext uri="{0D108BD9-81ED-4DB2-BD59-A6C34878D82A}">
                    <a16:rowId xmlns:a16="http://schemas.microsoft.com/office/drawing/2014/main" val="10000"/>
                  </a:ext>
                </a:extLst>
              </a:tr>
              <a:tr h="613797">
                <a:tc>
                  <a:txBody>
                    <a:bodyPr/>
                    <a:lstStyle/>
                    <a:p>
                      <a:r>
                        <a:rPr lang="en-US" sz="1300" dirty="0">
                          <a:latin typeface="Calibri" panose="020F0502020204030204" pitchFamily="34" charset="0"/>
                        </a:rPr>
                        <a:t>Local NetLease-</a:t>
                      </a:r>
                    </a:p>
                    <a:p>
                      <a:r>
                        <a:rPr lang="en-US" sz="1300" dirty="0">
                          <a:latin typeface="Calibri" panose="020F0502020204030204" pitchFamily="34" charset="0"/>
                        </a:rPr>
                        <a:t>Facility </a:t>
                      </a:r>
                    </a:p>
                  </a:txBody>
                  <a:tcPr marT="45725" marB="45725" anchor="ctr"/>
                </a:tc>
                <a:tc>
                  <a:txBody>
                    <a:bodyPr/>
                    <a:lstStyle/>
                    <a:p>
                      <a:pPr algn="ctr" fontAlgn="b"/>
                      <a:r>
                        <a:rPr lang="en-US" sz="1300" b="0" i="0" u="none" strike="noStrike" dirty="0">
                          <a:solidFill>
                            <a:srgbClr val="000000"/>
                          </a:solidFill>
                          <a:effectLst/>
                          <a:latin typeface="Calibri"/>
                        </a:rPr>
                        <a:t>10,697</a:t>
                      </a:r>
                    </a:p>
                  </a:txBody>
                  <a:tcPr marL="6350" marR="6350" marT="6350" marB="0" anchor="ctr"/>
                </a:tc>
                <a:tc>
                  <a:txBody>
                    <a:bodyPr/>
                    <a:lstStyle/>
                    <a:p>
                      <a:pPr algn="ctr" fontAlgn="b"/>
                      <a:r>
                        <a:rPr lang="en-US" sz="1300" b="0" i="0" u="none" strike="noStrike" dirty="0">
                          <a:solidFill>
                            <a:srgbClr val="000000"/>
                          </a:solidFill>
                          <a:effectLst/>
                          <a:latin typeface="Calibri"/>
                        </a:rPr>
                        <a:t>$84,854,647</a:t>
                      </a:r>
                      <a:endParaRPr lang="en-US" sz="1300" b="0" i="0" u="none" strike="noStrike" dirty="0">
                        <a:solidFill>
                          <a:srgbClr val="FF0000"/>
                        </a:solidFill>
                        <a:effectLst/>
                        <a:latin typeface="Calibri"/>
                      </a:endParaRPr>
                    </a:p>
                  </a:txBody>
                  <a:tcPr marL="6350" marR="6350" marT="6350" marB="0" anchor="ctr"/>
                </a:tc>
                <a:tc>
                  <a:txBody>
                    <a:bodyPr/>
                    <a:lstStyle/>
                    <a:p>
                      <a:pPr algn="ctr" fontAlgn="b"/>
                      <a:r>
                        <a:rPr lang="en-US" sz="1300" b="0" i="0" u="none" strike="noStrike">
                          <a:solidFill>
                            <a:srgbClr val="000000"/>
                          </a:solidFill>
                          <a:effectLst/>
                          <a:latin typeface="Calibri"/>
                        </a:rPr>
                        <a:t>$37,439,593</a:t>
                      </a:r>
                      <a:endParaRPr lang="en-US" sz="1300" b="0" i="0" u="none" strike="noStrike" dirty="0">
                        <a:solidFill>
                          <a:srgbClr val="000000"/>
                        </a:solidFill>
                        <a:effectLst/>
                        <a:latin typeface="Calibri"/>
                      </a:endParaRPr>
                    </a:p>
                  </a:txBody>
                  <a:tcPr marL="6350" marR="6350" marT="6350" marB="0" anchor="ctr"/>
                </a:tc>
                <a:tc>
                  <a:txBody>
                    <a:bodyPr/>
                    <a:lstStyle/>
                    <a:p>
                      <a:pPr algn="ctr" fontAlgn="b"/>
                      <a:r>
                        <a:rPr lang="en-US" sz="1300" b="0" i="0" u="none" strike="noStrike" dirty="0">
                          <a:solidFill>
                            <a:schemeClr val="tx1"/>
                          </a:solidFill>
                          <a:effectLst/>
                          <a:latin typeface="Calibri"/>
                        </a:rPr>
                        <a:t>44.12%</a:t>
                      </a:r>
                    </a:p>
                  </a:txBody>
                  <a:tcPr marL="6350" marR="6350" marT="6350" marB="0" anchor="ctr"/>
                </a:tc>
                <a:extLst>
                  <a:ext uri="{0D108BD9-81ED-4DB2-BD59-A6C34878D82A}">
                    <a16:rowId xmlns:a16="http://schemas.microsoft.com/office/drawing/2014/main" val="10001"/>
                  </a:ext>
                </a:extLst>
              </a:tr>
              <a:tr h="437530">
                <a:tc>
                  <a:txBody>
                    <a:bodyPr/>
                    <a:lstStyle/>
                    <a:p>
                      <a:r>
                        <a:rPr lang="en-US" sz="1300" dirty="0">
                          <a:latin typeface="Calibri" panose="020F0502020204030204" pitchFamily="34" charset="0"/>
                        </a:rPr>
                        <a:t>FlexLink- Facility </a:t>
                      </a:r>
                    </a:p>
                  </a:txBody>
                  <a:tcPr marT="45725" marB="45725"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3,634</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$27,542,486</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$14,636,890</a:t>
                      </a:r>
                    </a:p>
                  </a:txBody>
                  <a:tcPr marL="6350" marR="6350" marT="6350" marB="0" anchor="ctr">
                    <a:solidFill>
                      <a:schemeClr val="bg1">
                        <a:lumMod val="95000"/>
                      </a:schemeClr>
                    </a:solidFill>
                  </a:tcPr>
                </a:tc>
                <a:tc>
                  <a:txBody>
                    <a:bodyPr/>
                    <a:lstStyle/>
                    <a:p>
                      <a:pPr algn="ctr" fontAlgn="b"/>
                      <a:r>
                        <a:rPr lang="en-US" sz="1300" b="0" i="0" u="none" strike="noStrike" dirty="0">
                          <a:solidFill>
                            <a:schemeClr val="tx1"/>
                          </a:solidFill>
                          <a:effectLst/>
                          <a:latin typeface="Calibri"/>
                        </a:rPr>
                        <a:t>53.14%</a:t>
                      </a:r>
                    </a:p>
                  </a:txBody>
                  <a:tcPr marL="6350" marR="6350" marT="6350" marB="0" anchor="ctr">
                    <a:solidFill>
                      <a:schemeClr val="bg1">
                        <a:lumMod val="95000"/>
                      </a:schemeClr>
                    </a:solidFill>
                  </a:tcPr>
                </a:tc>
                <a:extLst>
                  <a:ext uri="{0D108BD9-81ED-4DB2-BD59-A6C34878D82A}">
                    <a16:rowId xmlns:a16="http://schemas.microsoft.com/office/drawing/2014/main" val="10002"/>
                  </a:ext>
                </a:extLst>
              </a:tr>
              <a:tr h="437530">
                <a:tc>
                  <a:txBody>
                    <a:bodyPr/>
                    <a:lstStyle/>
                    <a:p>
                      <a:r>
                        <a:rPr lang="en-US" sz="1300" b="1" dirty="0">
                          <a:latin typeface="Calibri" panose="020F0502020204030204" pitchFamily="34" charset="0"/>
                        </a:rPr>
                        <a:t>Summary-</a:t>
                      </a:r>
                    </a:p>
                    <a:p>
                      <a:r>
                        <a:rPr lang="en-US" sz="1300" b="1" dirty="0">
                          <a:latin typeface="Calibri" panose="020F0502020204030204" pitchFamily="34" charset="0"/>
                        </a:rPr>
                        <a:t>Facility </a:t>
                      </a:r>
                    </a:p>
                  </a:txBody>
                  <a:tcPr marT="45725" marB="45725" anchor="ctr"/>
                </a:tc>
                <a:tc>
                  <a:txBody>
                    <a:bodyPr/>
                    <a:lstStyle/>
                    <a:p>
                      <a:pPr algn="ctr"/>
                      <a:r>
                        <a:rPr lang="en-US" sz="1300" b="1" dirty="0">
                          <a:latin typeface="Calibri" panose="020F0502020204030204" pitchFamily="34" charset="0"/>
                        </a:rPr>
                        <a:t>14,331</a:t>
                      </a:r>
                    </a:p>
                  </a:txBody>
                  <a:tcPr marT="45725" marB="45725" anchor="ctr"/>
                </a:tc>
                <a:tc>
                  <a:txBody>
                    <a:bodyPr/>
                    <a:lstStyle/>
                    <a:p>
                      <a:pPr algn="ctr"/>
                      <a:r>
                        <a:rPr lang="en-US" sz="1300" b="1" dirty="0">
                          <a:latin typeface="Calibri" panose="020F0502020204030204" pitchFamily="34" charset="0"/>
                        </a:rPr>
                        <a:t>$112,397,133</a:t>
                      </a:r>
                    </a:p>
                  </a:txBody>
                  <a:tcPr marT="45725" marB="45725" anchor="ctr"/>
                </a:tc>
                <a:tc>
                  <a:txBody>
                    <a:bodyPr/>
                    <a:lstStyle/>
                    <a:p>
                      <a:pPr algn="ctr"/>
                      <a:r>
                        <a:rPr lang="en-US" sz="1300" b="1" dirty="0">
                          <a:latin typeface="Calibri" panose="020F0502020204030204" pitchFamily="34" charset="0"/>
                        </a:rPr>
                        <a:t>$52,076,483</a:t>
                      </a:r>
                    </a:p>
                  </a:txBody>
                  <a:tcPr marT="45725" marB="45725" anchor="ctr"/>
                </a:tc>
                <a:tc>
                  <a:txBody>
                    <a:bodyPr/>
                    <a:lstStyle/>
                    <a:p>
                      <a:pPr algn="ctr"/>
                      <a:r>
                        <a:rPr lang="en-US" sz="1300" b="1">
                          <a:latin typeface="Calibri" panose="020F0502020204030204" pitchFamily="34" charset="0"/>
                        </a:rPr>
                        <a:t>46.33%</a:t>
                      </a:r>
                      <a:endParaRPr lang="en-US" sz="1300" b="1" dirty="0">
                        <a:latin typeface="Calibri" panose="020F0502020204030204" pitchFamily="34" charset="0"/>
                      </a:endParaRPr>
                    </a:p>
                  </a:txBody>
                  <a:tcPr marT="45725" marB="45725" anchor="ctr"/>
                </a:tc>
                <a:extLst>
                  <a:ext uri="{0D108BD9-81ED-4DB2-BD59-A6C34878D82A}">
                    <a16:rowId xmlns:a16="http://schemas.microsoft.com/office/drawing/2014/main" val="10003"/>
                  </a:ext>
                </a:extLst>
              </a:tr>
            </a:tbl>
          </a:graphicData>
        </a:graphic>
      </p:graphicFrame>
      <p:graphicFrame>
        <p:nvGraphicFramePr>
          <p:cNvPr id="7" name="Content Placeholder 4"/>
          <p:cNvGraphicFramePr>
            <a:graphicFrameLocks/>
          </p:cNvGraphicFramePr>
          <p:nvPr>
            <p:extLst>
              <p:ext uri="{D42A27DB-BD31-4B8C-83A1-F6EECF244321}">
                <p14:modId xmlns:p14="http://schemas.microsoft.com/office/powerpoint/2010/main" val="3432452856"/>
              </p:ext>
            </p:extLst>
          </p:nvPr>
        </p:nvGraphicFramePr>
        <p:xfrm>
          <a:off x="1445152" y="4148852"/>
          <a:ext cx="6400800" cy="2262139"/>
        </p:xfrm>
        <a:graphic>
          <a:graphicData uri="http://schemas.openxmlformats.org/drawingml/2006/table">
            <a:tbl>
              <a:tblPr firstRow="1" bandRow="1">
                <a:tableStyleId>{93296810-A885-4BE3-A3E7-6D5BEEA58F35}</a:tableStyleId>
              </a:tblPr>
              <a:tblGrid>
                <a:gridCol w="1402915">
                  <a:extLst>
                    <a:ext uri="{9D8B030D-6E8A-4147-A177-3AD203B41FA5}">
                      <a16:colId xmlns:a16="http://schemas.microsoft.com/office/drawing/2014/main" val="20000"/>
                    </a:ext>
                  </a:extLst>
                </a:gridCol>
                <a:gridCol w="1139869">
                  <a:extLst>
                    <a:ext uri="{9D8B030D-6E8A-4147-A177-3AD203B41FA5}">
                      <a16:colId xmlns:a16="http://schemas.microsoft.com/office/drawing/2014/main" val="20001"/>
                    </a:ext>
                  </a:extLst>
                </a:gridCol>
                <a:gridCol w="1217687">
                  <a:extLst>
                    <a:ext uri="{9D8B030D-6E8A-4147-A177-3AD203B41FA5}">
                      <a16:colId xmlns:a16="http://schemas.microsoft.com/office/drawing/2014/main" val="20002"/>
                    </a:ext>
                  </a:extLst>
                </a:gridCol>
                <a:gridCol w="1520190">
                  <a:extLst>
                    <a:ext uri="{9D8B030D-6E8A-4147-A177-3AD203B41FA5}">
                      <a16:colId xmlns:a16="http://schemas.microsoft.com/office/drawing/2014/main" val="20003"/>
                    </a:ext>
                  </a:extLst>
                </a:gridCol>
                <a:gridCol w="1120139">
                  <a:extLst>
                    <a:ext uri="{9D8B030D-6E8A-4147-A177-3AD203B41FA5}">
                      <a16:colId xmlns:a16="http://schemas.microsoft.com/office/drawing/2014/main" val="20004"/>
                    </a:ext>
                  </a:extLst>
                </a:gridCol>
              </a:tblGrid>
              <a:tr h="723122">
                <a:tc>
                  <a:txBody>
                    <a:bodyPr/>
                    <a:lstStyle/>
                    <a:p>
                      <a:pPr algn="ctr"/>
                      <a:endParaRPr lang="en-US" sz="1800" dirty="0"/>
                    </a:p>
                  </a:txBody>
                  <a:tcPr marT="45725" marB="45725" anchor="ctr">
                    <a:solidFill>
                      <a:schemeClr val="accent4"/>
                    </a:solidFill>
                  </a:tcPr>
                </a:tc>
                <a:tc>
                  <a:txBody>
                    <a:bodyPr/>
                    <a:lstStyle/>
                    <a:p>
                      <a:pPr algn="ctr"/>
                      <a:r>
                        <a:rPr lang="en-US" sz="1400" dirty="0">
                          <a:latin typeface="Calibri" panose="020F0502020204030204" pitchFamily="34" charset="0"/>
                        </a:rPr>
                        <a:t># of Claims</a:t>
                      </a:r>
                    </a:p>
                  </a:txBody>
                  <a:tcPr marT="45725" marB="45725" anchor="ctr">
                    <a:solidFill>
                      <a:schemeClr val="accent4"/>
                    </a:solidFill>
                  </a:tcPr>
                </a:tc>
                <a:tc>
                  <a:txBody>
                    <a:bodyPr/>
                    <a:lstStyle/>
                    <a:p>
                      <a:pPr algn="ctr"/>
                      <a:r>
                        <a:rPr lang="en-US" sz="1400" dirty="0">
                          <a:latin typeface="Calibri" panose="020F0502020204030204" pitchFamily="34" charset="0"/>
                        </a:rPr>
                        <a:t>Billed</a:t>
                      </a:r>
                    </a:p>
                    <a:p>
                      <a:pPr algn="ctr"/>
                      <a:r>
                        <a:rPr lang="en-US" sz="1400" dirty="0">
                          <a:latin typeface="Calibri" panose="020F0502020204030204" pitchFamily="34" charset="0"/>
                        </a:rPr>
                        <a:t>Amount*</a:t>
                      </a:r>
                    </a:p>
                  </a:txBody>
                  <a:tcPr marT="45725" marB="45725" anchor="ctr">
                    <a:solidFill>
                      <a:schemeClr val="accent4"/>
                    </a:solidFill>
                  </a:tcPr>
                </a:tc>
                <a:tc>
                  <a:txBody>
                    <a:bodyPr/>
                    <a:lstStyle/>
                    <a:p>
                      <a:pPr algn="ctr"/>
                      <a:r>
                        <a:rPr lang="en-US" sz="1400" dirty="0">
                          <a:latin typeface="Calibri" panose="020F0502020204030204" pitchFamily="34" charset="0"/>
                        </a:rPr>
                        <a:t>Savings off of Billed Amount*</a:t>
                      </a:r>
                    </a:p>
                  </a:txBody>
                  <a:tcPr marT="45725" marB="45725" anchor="ctr">
                    <a:solidFill>
                      <a:schemeClr val="accent4"/>
                    </a:solidFill>
                  </a:tcPr>
                </a:tc>
                <a:tc>
                  <a:txBody>
                    <a:bodyPr/>
                    <a:lstStyle/>
                    <a:p>
                      <a:pPr algn="ctr"/>
                      <a:r>
                        <a:rPr lang="en-US" sz="1400" dirty="0">
                          <a:latin typeface="Calibri" panose="020F0502020204030204" pitchFamily="34" charset="0"/>
                        </a:rPr>
                        <a:t>Savings %</a:t>
                      </a:r>
                    </a:p>
                  </a:txBody>
                  <a:tcPr marT="45725" marB="45725" anchor="ctr">
                    <a:solidFill>
                      <a:schemeClr val="accent4"/>
                    </a:solidFill>
                  </a:tcPr>
                </a:tc>
                <a:extLst>
                  <a:ext uri="{0D108BD9-81ED-4DB2-BD59-A6C34878D82A}">
                    <a16:rowId xmlns:a16="http://schemas.microsoft.com/office/drawing/2014/main" val="10000"/>
                  </a:ext>
                </a:extLst>
              </a:tr>
              <a:tr h="613797">
                <a:tc>
                  <a:txBody>
                    <a:bodyPr/>
                    <a:lstStyle/>
                    <a:p>
                      <a:r>
                        <a:rPr lang="en-US" sz="1300" dirty="0">
                          <a:latin typeface="Calibri" panose="020F0502020204030204" pitchFamily="34" charset="0"/>
                        </a:rPr>
                        <a:t>Local NetLease-</a:t>
                      </a:r>
                    </a:p>
                    <a:p>
                      <a:r>
                        <a:rPr lang="en-US" sz="1300" dirty="0">
                          <a:latin typeface="Calibri" panose="020F0502020204030204" pitchFamily="34" charset="0"/>
                        </a:rPr>
                        <a:t>Facility </a:t>
                      </a:r>
                    </a:p>
                  </a:txBody>
                  <a:tcPr marT="45725" marB="45725" anchor="ctr"/>
                </a:tc>
                <a:tc>
                  <a:txBody>
                    <a:bodyPr/>
                    <a:lstStyle/>
                    <a:p>
                      <a:pPr algn="ctr" fontAlgn="b"/>
                      <a:r>
                        <a:rPr lang="en-US" sz="1300" b="0" i="0" u="none" strike="noStrike" dirty="0">
                          <a:solidFill>
                            <a:srgbClr val="000000"/>
                          </a:solidFill>
                          <a:effectLst/>
                          <a:latin typeface="Calibri"/>
                        </a:rPr>
                        <a:t>9,481</a:t>
                      </a:r>
                    </a:p>
                  </a:txBody>
                  <a:tcPr marL="6350" marR="6350" marT="6350" marB="0" anchor="ctr"/>
                </a:tc>
                <a:tc>
                  <a:txBody>
                    <a:bodyPr/>
                    <a:lstStyle/>
                    <a:p>
                      <a:pPr algn="ctr" fontAlgn="b"/>
                      <a:r>
                        <a:rPr lang="en-US" sz="1300" b="0" i="0" u="none" strike="noStrike" dirty="0">
                          <a:solidFill>
                            <a:srgbClr val="000000"/>
                          </a:solidFill>
                          <a:effectLst/>
                          <a:latin typeface="Calibri"/>
                        </a:rPr>
                        <a:t>$73,865,973</a:t>
                      </a:r>
                      <a:endParaRPr lang="en-US" sz="1300" b="0" i="0" u="none" strike="noStrike" dirty="0">
                        <a:solidFill>
                          <a:srgbClr val="FF0000"/>
                        </a:solidFill>
                        <a:effectLst/>
                        <a:latin typeface="Calibri"/>
                      </a:endParaRPr>
                    </a:p>
                  </a:txBody>
                  <a:tcPr marL="6350" marR="6350" marT="6350" marB="0" anchor="ctr"/>
                </a:tc>
                <a:tc>
                  <a:txBody>
                    <a:bodyPr/>
                    <a:lstStyle/>
                    <a:p>
                      <a:pPr algn="ctr" fontAlgn="b"/>
                      <a:r>
                        <a:rPr lang="en-US" sz="1300" b="0" i="0" u="none" strike="noStrike" dirty="0">
                          <a:solidFill>
                            <a:srgbClr val="000000"/>
                          </a:solidFill>
                          <a:effectLst/>
                          <a:latin typeface="Calibri"/>
                        </a:rPr>
                        <a:t>$33,916,577</a:t>
                      </a:r>
                    </a:p>
                  </a:txBody>
                  <a:tcPr marL="6350" marR="6350" marT="6350" marB="0" anchor="ctr"/>
                </a:tc>
                <a:tc>
                  <a:txBody>
                    <a:bodyPr/>
                    <a:lstStyle/>
                    <a:p>
                      <a:pPr algn="ctr" fontAlgn="b"/>
                      <a:r>
                        <a:rPr lang="en-US" sz="1300" b="0" i="0" u="none" strike="noStrike" dirty="0">
                          <a:solidFill>
                            <a:srgbClr val="000000"/>
                          </a:solidFill>
                          <a:effectLst/>
                          <a:latin typeface="Calibri"/>
                        </a:rPr>
                        <a:t>45.92%</a:t>
                      </a:r>
                    </a:p>
                  </a:txBody>
                  <a:tcPr marL="6350" marR="6350" marT="6350" marB="0" anchor="ctr"/>
                </a:tc>
                <a:extLst>
                  <a:ext uri="{0D108BD9-81ED-4DB2-BD59-A6C34878D82A}">
                    <a16:rowId xmlns:a16="http://schemas.microsoft.com/office/drawing/2014/main" val="10001"/>
                  </a:ext>
                </a:extLst>
              </a:tr>
              <a:tr h="437530">
                <a:tc>
                  <a:txBody>
                    <a:bodyPr/>
                    <a:lstStyle/>
                    <a:p>
                      <a:r>
                        <a:rPr lang="en-US" sz="1300" dirty="0">
                          <a:latin typeface="Calibri" panose="020F0502020204030204" pitchFamily="34" charset="0"/>
                        </a:rPr>
                        <a:t>FlexLink- Facility </a:t>
                      </a:r>
                    </a:p>
                  </a:txBody>
                  <a:tcPr marT="45725" marB="45725"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3,761</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$27,964,519</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$13,802,875</a:t>
                      </a:r>
                    </a:p>
                  </a:txBody>
                  <a:tcPr marL="6350" marR="6350" marT="6350" marB="0" anchor="ctr">
                    <a:solidFill>
                      <a:schemeClr val="bg1">
                        <a:lumMod val="95000"/>
                      </a:schemeClr>
                    </a:solidFill>
                  </a:tcPr>
                </a:tc>
                <a:tc>
                  <a:txBody>
                    <a:bodyPr/>
                    <a:lstStyle/>
                    <a:p>
                      <a:pPr algn="ctr" fontAlgn="b"/>
                      <a:r>
                        <a:rPr lang="en-US" sz="1300" b="0" i="0" u="none" strike="noStrike" dirty="0">
                          <a:solidFill>
                            <a:srgbClr val="000000"/>
                          </a:solidFill>
                          <a:effectLst/>
                          <a:latin typeface="Calibri"/>
                        </a:rPr>
                        <a:t>50.52%</a:t>
                      </a:r>
                    </a:p>
                  </a:txBody>
                  <a:tcPr marL="6350" marR="6350" marT="6350" marB="0" anchor="ctr">
                    <a:solidFill>
                      <a:schemeClr val="bg1">
                        <a:lumMod val="95000"/>
                      </a:schemeClr>
                    </a:solidFill>
                  </a:tcPr>
                </a:tc>
                <a:extLst>
                  <a:ext uri="{0D108BD9-81ED-4DB2-BD59-A6C34878D82A}">
                    <a16:rowId xmlns:a16="http://schemas.microsoft.com/office/drawing/2014/main" val="10002"/>
                  </a:ext>
                </a:extLst>
              </a:tr>
              <a:tr h="437530">
                <a:tc>
                  <a:txBody>
                    <a:bodyPr/>
                    <a:lstStyle/>
                    <a:p>
                      <a:r>
                        <a:rPr lang="en-US" sz="1300" b="1" dirty="0">
                          <a:latin typeface="Calibri" panose="020F0502020204030204" pitchFamily="34" charset="0"/>
                        </a:rPr>
                        <a:t>Summary-</a:t>
                      </a:r>
                    </a:p>
                    <a:p>
                      <a:r>
                        <a:rPr lang="en-US" sz="1300" b="1" dirty="0">
                          <a:latin typeface="Calibri" panose="020F0502020204030204" pitchFamily="34" charset="0"/>
                        </a:rPr>
                        <a:t>Facility </a:t>
                      </a:r>
                    </a:p>
                  </a:txBody>
                  <a:tcPr marT="45725" marB="45725" anchor="ctr"/>
                </a:tc>
                <a:tc>
                  <a:txBody>
                    <a:bodyPr/>
                    <a:lstStyle/>
                    <a:p>
                      <a:pPr algn="ctr"/>
                      <a:r>
                        <a:rPr lang="en-US" sz="1300" b="1" dirty="0">
                          <a:latin typeface="Calibri" panose="020F0502020204030204" pitchFamily="34" charset="0"/>
                        </a:rPr>
                        <a:t>13,242</a:t>
                      </a:r>
                    </a:p>
                  </a:txBody>
                  <a:tcPr marT="45725" marB="45725" anchor="ctr"/>
                </a:tc>
                <a:tc>
                  <a:txBody>
                    <a:bodyPr/>
                    <a:lstStyle/>
                    <a:p>
                      <a:pPr algn="ctr"/>
                      <a:r>
                        <a:rPr lang="en-US" sz="1300" b="1" dirty="0">
                          <a:latin typeface="Calibri" panose="020F0502020204030204" pitchFamily="34" charset="0"/>
                        </a:rPr>
                        <a:t>$101,830,492</a:t>
                      </a:r>
                    </a:p>
                  </a:txBody>
                  <a:tcPr marT="45725" marB="45725" anchor="ctr"/>
                </a:tc>
                <a:tc>
                  <a:txBody>
                    <a:bodyPr/>
                    <a:lstStyle/>
                    <a:p>
                      <a:pPr algn="ctr"/>
                      <a:r>
                        <a:rPr lang="en-US" sz="1300" b="1" dirty="0">
                          <a:latin typeface="Calibri" panose="020F0502020204030204" pitchFamily="34" charset="0"/>
                        </a:rPr>
                        <a:t>$47,719,452</a:t>
                      </a:r>
                    </a:p>
                  </a:txBody>
                  <a:tcPr marT="45725" marB="45725" anchor="ctr"/>
                </a:tc>
                <a:tc>
                  <a:txBody>
                    <a:bodyPr/>
                    <a:lstStyle/>
                    <a:p>
                      <a:pPr algn="ctr"/>
                      <a:r>
                        <a:rPr lang="en-US" sz="1300" b="1" dirty="0">
                          <a:latin typeface="Calibri" panose="020F0502020204030204" pitchFamily="34" charset="0"/>
                        </a:rPr>
                        <a:t>46.86%</a:t>
                      </a:r>
                    </a:p>
                  </a:txBody>
                  <a:tcPr marT="45725" marB="45725" anchor="ctr"/>
                </a:tc>
                <a:extLst>
                  <a:ext uri="{0D108BD9-81ED-4DB2-BD59-A6C34878D82A}">
                    <a16:rowId xmlns:a16="http://schemas.microsoft.com/office/drawing/2014/main" val="10003"/>
                  </a:ext>
                </a:extLst>
              </a:tr>
            </a:tbl>
          </a:graphicData>
        </a:graphic>
      </p:graphicFrame>
      <p:sp>
        <p:nvSpPr>
          <p:cNvPr id="8" name="TextBox 7"/>
          <p:cNvSpPr txBox="1"/>
          <p:nvPr/>
        </p:nvSpPr>
        <p:spPr>
          <a:xfrm>
            <a:off x="1375955" y="1041454"/>
            <a:ext cx="697627" cy="369332"/>
          </a:xfrm>
          <a:prstGeom prst="rect">
            <a:avLst/>
          </a:prstGeom>
          <a:noFill/>
        </p:spPr>
        <p:txBody>
          <a:bodyPr wrap="none" rtlCol="0">
            <a:spAutoFit/>
          </a:bodyPr>
          <a:lstStyle/>
          <a:p>
            <a:r>
              <a:rPr lang="en-US" dirty="0">
                <a:highlight>
                  <a:srgbClr val="FFFFFF"/>
                </a:highlight>
              </a:rPr>
              <a:t>2021</a:t>
            </a:r>
          </a:p>
        </p:txBody>
      </p:sp>
      <p:sp>
        <p:nvSpPr>
          <p:cNvPr id="9" name="TextBox 8"/>
          <p:cNvSpPr txBox="1"/>
          <p:nvPr/>
        </p:nvSpPr>
        <p:spPr>
          <a:xfrm>
            <a:off x="1375955" y="3767239"/>
            <a:ext cx="697627" cy="369332"/>
          </a:xfrm>
          <a:prstGeom prst="rect">
            <a:avLst/>
          </a:prstGeom>
          <a:noFill/>
        </p:spPr>
        <p:txBody>
          <a:bodyPr wrap="none" rtlCol="0">
            <a:spAutoFit/>
          </a:bodyPr>
          <a:lstStyle/>
          <a:p>
            <a:r>
              <a:rPr lang="en-US" dirty="0"/>
              <a:t>2020</a:t>
            </a:r>
          </a:p>
        </p:txBody>
      </p:sp>
    </p:spTree>
    <p:extLst>
      <p:ext uri="{BB962C8B-B14F-4D97-AF65-F5344CB8AC3E}">
        <p14:creationId xmlns:p14="http://schemas.microsoft.com/office/powerpoint/2010/main" val="739558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6132" y="609600"/>
            <a:ext cx="8767868" cy="412750"/>
          </a:xfrm>
        </p:spPr>
        <p:txBody>
          <a:bodyPr/>
          <a:lstStyle/>
          <a:p>
            <a:r>
              <a:rPr lang="en-US" dirty="0"/>
              <a:t>Top 10 Local Network Lease Provider Specialties (by Billed Amount Volume)</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671712536"/>
              </p:ext>
            </p:extLst>
          </p:nvPr>
        </p:nvGraphicFramePr>
        <p:xfrm>
          <a:off x="383176" y="1576251"/>
          <a:ext cx="4171406" cy="4512828"/>
        </p:xfrm>
        <a:graphic>
          <a:graphicData uri="http://schemas.openxmlformats.org/drawingml/2006/table">
            <a:tbl>
              <a:tblPr firstRow="1" bandRow="1">
                <a:tableStyleId>{93296810-A885-4BE3-A3E7-6D5BEEA58F35}</a:tableStyleId>
              </a:tblPr>
              <a:tblGrid>
                <a:gridCol w="1293224">
                  <a:extLst>
                    <a:ext uri="{9D8B030D-6E8A-4147-A177-3AD203B41FA5}">
                      <a16:colId xmlns:a16="http://schemas.microsoft.com/office/drawing/2014/main" val="20000"/>
                    </a:ext>
                  </a:extLst>
                </a:gridCol>
                <a:gridCol w="631371">
                  <a:extLst>
                    <a:ext uri="{9D8B030D-6E8A-4147-A177-3AD203B41FA5}">
                      <a16:colId xmlns:a16="http://schemas.microsoft.com/office/drawing/2014/main" val="20001"/>
                    </a:ext>
                  </a:extLst>
                </a:gridCol>
                <a:gridCol w="731762">
                  <a:extLst>
                    <a:ext uri="{9D8B030D-6E8A-4147-A177-3AD203B41FA5}">
                      <a16:colId xmlns:a16="http://schemas.microsoft.com/office/drawing/2014/main" val="20002"/>
                    </a:ext>
                  </a:extLst>
                </a:gridCol>
                <a:gridCol w="731278">
                  <a:extLst>
                    <a:ext uri="{9D8B030D-6E8A-4147-A177-3AD203B41FA5}">
                      <a16:colId xmlns:a16="http://schemas.microsoft.com/office/drawing/2014/main" val="20003"/>
                    </a:ext>
                  </a:extLst>
                </a:gridCol>
                <a:gridCol w="783771">
                  <a:extLst>
                    <a:ext uri="{9D8B030D-6E8A-4147-A177-3AD203B41FA5}">
                      <a16:colId xmlns:a16="http://schemas.microsoft.com/office/drawing/2014/main" val="20004"/>
                    </a:ext>
                  </a:extLst>
                </a:gridCol>
              </a:tblGrid>
              <a:tr h="872919">
                <a:tc>
                  <a:txBody>
                    <a:bodyPr/>
                    <a:lstStyle/>
                    <a:p>
                      <a:pPr algn="ctr"/>
                      <a:endParaRPr lang="en-US" sz="1800" dirty="0"/>
                    </a:p>
                  </a:txBody>
                  <a:tcPr marL="91437" marR="91437" marT="45715" marB="45715" anchor="ctr">
                    <a:solidFill>
                      <a:schemeClr val="accent4"/>
                    </a:solidFill>
                  </a:tcPr>
                </a:tc>
                <a:tc>
                  <a:txBody>
                    <a:bodyPr/>
                    <a:lstStyle/>
                    <a:p>
                      <a:pPr algn="ctr"/>
                      <a:r>
                        <a:rPr lang="en-US" sz="1000" dirty="0"/>
                        <a:t># of </a:t>
                      </a:r>
                    </a:p>
                    <a:p>
                      <a:pPr algn="ctr"/>
                      <a:r>
                        <a:rPr lang="en-US" sz="1000" dirty="0"/>
                        <a:t>Claims</a:t>
                      </a:r>
                    </a:p>
                  </a:txBody>
                  <a:tcPr marL="91437" marR="91437" marT="45715" marB="45715" anchor="ctr">
                    <a:solidFill>
                      <a:schemeClr val="accent4"/>
                    </a:solidFill>
                  </a:tcPr>
                </a:tc>
                <a:tc>
                  <a:txBody>
                    <a:bodyPr/>
                    <a:lstStyle/>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Amount</a:t>
                      </a:r>
                    </a:p>
                    <a:p>
                      <a:pPr algn="ctr"/>
                      <a:r>
                        <a:rPr lang="en-US" sz="1000" dirty="0"/>
                        <a:t>Saved</a:t>
                      </a:r>
                    </a:p>
                    <a:p>
                      <a:pPr algn="ctr"/>
                      <a:r>
                        <a:rPr lang="en-US" sz="1000" dirty="0"/>
                        <a:t>off of</a:t>
                      </a:r>
                    </a:p>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Savings</a:t>
                      </a:r>
                    </a:p>
                    <a:p>
                      <a:pPr algn="ctr"/>
                      <a:r>
                        <a:rPr lang="en-US" sz="1000" dirty="0"/>
                        <a:t>%</a:t>
                      </a:r>
                    </a:p>
                  </a:txBody>
                  <a:tcPr marL="91437" marR="91437" marT="45715" marB="45715" anchor="ctr">
                    <a:solidFill>
                      <a:schemeClr val="accent4"/>
                    </a:solidFill>
                  </a:tcPr>
                </a:tc>
                <a:extLst>
                  <a:ext uri="{0D108BD9-81ED-4DB2-BD59-A6C34878D82A}">
                    <a16:rowId xmlns:a16="http://schemas.microsoft.com/office/drawing/2014/main" val="10000"/>
                  </a:ext>
                </a:extLst>
              </a:tr>
              <a:tr h="346032">
                <a:tc>
                  <a:txBody>
                    <a:bodyPr/>
                    <a:lstStyle/>
                    <a:p>
                      <a:pPr algn="l" fontAlgn="b"/>
                      <a:r>
                        <a:rPr lang="en-US" sz="1100" b="1" i="0" u="none" strike="noStrike" dirty="0">
                          <a:solidFill>
                            <a:srgbClr val="000000"/>
                          </a:solidFill>
                          <a:effectLst/>
                          <a:latin typeface="Calibri" panose="020F0502020204030204" pitchFamily="34" charset="0"/>
                        </a:rPr>
                        <a:t>INDEPENDENT LABORATORY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18,195</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$8,074,807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$6,412,260</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79.41%</a:t>
                      </a:r>
                    </a:p>
                  </a:txBody>
                  <a:tcPr marL="7620" marR="7620" marT="7620" marB="0" anchor="ctr"/>
                </a:tc>
                <a:extLst>
                  <a:ext uri="{0D108BD9-81ED-4DB2-BD59-A6C34878D82A}">
                    <a16:rowId xmlns:a16="http://schemas.microsoft.com/office/drawing/2014/main" val="10001"/>
                  </a:ext>
                </a:extLst>
              </a:tr>
              <a:tr h="346032">
                <a:tc>
                  <a:txBody>
                    <a:bodyPr/>
                    <a:lstStyle/>
                    <a:p>
                      <a:pPr algn="l" fontAlgn="b"/>
                      <a:r>
                        <a:rPr lang="en-US" sz="1100" b="1" i="0" u="none" strike="noStrike">
                          <a:solidFill>
                            <a:srgbClr val="000000"/>
                          </a:solidFill>
                          <a:effectLst/>
                          <a:latin typeface="Calibri" panose="020F0502020204030204" pitchFamily="34" charset="0"/>
                        </a:rPr>
                        <a:t>INTERNAL MEDICINE</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15,637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$4,973,501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$2,410,518</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48.47%</a:t>
                      </a:r>
                    </a:p>
                  </a:txBody>
                  <a:tcPr marL="7620" marR="7620" marT="7620" marB="0" anchor="ctr"/>
                </a:tc>
                <a:extLst>
                  <a:ext uri="{0D108BD9-81ED-4DB2-BD59-A6C34878D82A}">
                    <a16:rowId xmlns:a16="http://schemas.microsoft.com/office/drawing/2014/main" val="10002"/>
                  </a:ext>
                </a:extLst>
              </a:tr>
              <a:tr h="346032">
                <a:tc>
                  <a:txBody>
                    <a:bodyPr/>
                    <a:lstStyle/>
                    <a:p>
                      <a:pPr algn="l" fontAlgn="b"/>
                      <a:r>
                        <a:rPr lang="en-US" sz="1100" b="1" i="0" u="none" strike="noStrike" dirty="0">
                          <a:solidFill>
                            <a:srgbClr val="000000"/>
                          </a:solidFill>
                          <a:effectLst/>
                          <a:latin typeface="Calibri" panose="020F0502020204030204" pitchFamily="34" charset="0"/>
                        </a:rPr>
                        <a:t>ORTHOPEDIC SURGERY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4,166</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$3,340,235</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$1,833,714</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54.90%</a:t>
                      </a:r>
                    </a:p>
                  </a:txBody>
                  <a:tcPr marL="7620" marR="7620" marT="7620" marB="0" anchor="ctr"/>
                </a:tc>
                <a:extLst>
                  <a:ext uri="{0D108BD9-81ED-4DB2-BD59-A6C34878D82A}">
                    <a16:rowId xmlns:a16="http://schemas.microsoft.com/office/drawing/2014/main" val="10003"/>
                  </a:ext>
                </a:extLst>
              </a:tr>
              <a:tr h="346032">
                <a:tc>
                  <a:txBody>
                    <a:bodyPr/>
                    <a:lstStyle/>
                    <a:p>
                      <a:pPr algn="l" fontAlgn="b"/>
                      <a:r>
                        <a:rPr lang="en-US" sz="1100" b="1" i="0" u="none" strike="noStrike">
                          <a:solidFill>
                            <a:srgbClr val="000000"/>
                          </a:solidFill>
                          <a:effectLst/>
                          <a:latin typeface="Calibri" panose="020F0502020204030204" pitchFamily="34" charset="0"/>
                        </a:rPr>
                        <a:t>ANESTHESIOLOGY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1,869</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$3,181,026</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$2,045,028</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64.29%</a:t>
                      </a:r>
                    </a:p>
                  </a:txBody>
                  <a:tcPr marL="7620" marR="7620" marT="7620" marB="0" anchor="ctr"/>
                </a:tc>
                <a:extLst>
                  <a:ext uri="{0D108BD9-81ED-4DB2-BD59-A6C34878D82A}">
                    <a16:rowId xmlns:a16="http://schemas.microsoft.com/office/drawing/2014/main" val="10004"/>
                  </a:ext>
                </a:extLst>
              </a:tr>
              <a:tr h="346032">
                <a:tc>
                  <a:txBody>
                    <a:bodyPr/>
                    <a:lstStyle/>
                    <a:p>
                      <a:pPr algn="l" fontAlgn="b"/>
                      <a:r>
                        <a:rPr lang="en-US" sz="1100" b="1" i="0" u="none" strike="noStrike">
                          <a:solidFill>
                            <a:srgbClr val="000000"/>
                          </a:solidFill>
                          <a:effectLst/>
                          <a:latin typeface="Calibri" panose="020F0502020204030204" pitchFamily="34" charset="0"/>
                        </a:rPr>
                        <a:t>EMERGENCY MEDICINE</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4,161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$2,955,062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$2,017,590</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68.28%</a:t>
                      </a:r>
                    </a:p>
                  </a:txBody>
                  <a:tcPr marL="7620" marR="7620" marT="7620" marB="0" anchor="ctr"/>
                </a:tc>
                <a:extLst>
                  <a:ext uri="{0D108BD9-81ED-4DB2-BD59-A6C34878D82A}">
                    <a16:rowId xmlns:a16="http://schemas.microsoft.com/office/drawing/2014/main" val="10005"/>
                  </a:ext>
                </a:extLst>
              </a:tr>
              <a:tr h="405895">
                <a:tc>
                  <a:txBody>
                    <a:bodyPr/>
                    <a:lstStyle/>
                    <a:p>
                      <a:pPr algn="l" fontAlgn="b"/>
                      <a:r>
                        <a:rPr lang="en-US" sz="1100" b="1" i="0" u="none" strike="noStrike">
                          <a:solidFill>
                            <a:srgbClr val="000000"/>
                          </a:solidFill>
                          <a:effectLst/>
                          <a:latin typeface="Calibri" panose="020F0502020204030204" pitchFamily="34" charset="0"/>
                        </a:rPr>
                        <a:t>RADIOLOGY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6,112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$2,859,350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$1,717,982</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60.08%</a:t>
                      </a:r>
                    </a:p>
                  </a:txBody>
                  <a:tcPr marL="7620" marR="7620" marT="7620" marB="0" anchor="ctr"/>
                </a:tc>
                <a:extLst>
                  <a:ext uri="{0D108BD9-81ED-4DB2-BD59-A6C34878D82A}">
                    <a16:rowId xmlns:a16="http://schemas.microsoft.com/office/drawing/2014/main" val="10006"/>
                  </a:ext>
                </a:extLst>
              </a:tr>
              <a:tr h="405895">
                <a:tc>
                  <a:txBody>
                    <a:bodyPr/>
                    <a:lstStyle/>
                    <a:p>
                      <a:pPr algn="l" fontAlgn="b"/>
                      <a:r>
                        <a:rPr lang="en-US" sz="1100" b="1" i="0" u="none" strike="noStrike" dirty="0">
                          <a:solidFill>
                            <a:srgbClr val="000000"/>
                          </a:solidFill>
                          <a:effectLst/>
                          <a:latin typeface="Calibri" panose="020F0502020204030204" pitchFamily="34" charset="0"/>
                        </a:rPr>
                        <a:t>FAMILY PRACTICE</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8,389</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$2,319,037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$1,099,177</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47.40%</a:t>
                      </a:r>
                    </a:p>
                  </a:txBody>
                  <a:tcPr marL="7620" marR="7620" marT="7620" marB="0" anchor="ctr"/>
                </a:tc>
                <a:extLst>
                  <a:ext uri="{0D108BD9-81ED-4DB2-BD59-A6C34878D82A}">
                    <a16:rowId xmlns:a16="http://schemas.microsoft.com/office/drawing/2014/main" val="10007"/>
                  </a:ext>
                </a:extLst>
              </a:tr>
              <a:tr h="405895">
                <a:tc>
                  <a:txBody>
                    <a:bodyPr/>
                    <a:lstStyle/>
                    <a:p>
                      <a:pPr algn="l" fontAlgn="b"/>
                      <a:r>
                        <a:rPr lang="en-US" sz="1100" b="1" i="0" u="none" strike="noStrike">
                          <a:solidFill>
                            <a:srgbClr val="000000"/>
                          </a:solidFill>
                          <a:effectLst/>
                          <a:latin typeface="Calibri" panose="020F0502020204030204" pitchFamily="34" charset="0"/>
                        </a:rPr>
                        <a:t>OPHTHALMOLOGY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2,574</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$2,212,525</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$1,179,996</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53.33%</a:t>
                      </a:r>
                    </a:p>
                  </a:txBody>
                  <a:tcPr marL="7620" marR="7620" marT="7620" marB="0" anchor="ctr"/>
                </a:tc>
                <a:extLst>
                  <a:ext uri="{0D108BD9-81ED-4DB2-BD59-A6C34878D82A}">
                    <a16:rowId xmlns:a16="http://schemas.microsoft.com/office/drawing/2014/main" val="10008"/>
                  </a:ext>
                </a:extLst>
              </a:tr>
              <a:tr h="346032">
                <a:tc>
                  <a:txBody>
                    <a:bodyPr/>
                    <a:lstStyle/>
                    <a:p>
                      <a:pPr algn="l" fontAlgn="b"/>
                      <a:r>
                        <a:rPr lang="en-US" sz="1100" b="1" i="0" u="none" strike="noStrike">
                          <a:solidFill>
                            <a:srgbClr val="000000"/>
                          </a:solidFill>
                          <a:effectLst/>
                          <a:latin typeface="Calibri" panose="020F0502020204030204" pitchFamily="34" charset="0"/>
                        </a:rPr>
                        <a:t>PHYSICAL THERAPIST</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6,837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$2,185,234</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$1,331,617</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60.94%</a:t>
                      </a:r>
                    </a:p>
                  </a:txBody>
                  <a:tcPr marL="7620" marR="7620" marT="7620" marB="0" anchor="ctr"/>
                </a:tc>
                <a:extLst>
                  <a:ext uri="{0D108BD9-81ED-4DB2-BD59-A6C34878D82A}">
                    <a16:rowId xmlns:a16="http://schemas.microsoft.com/office/drawing/2014/main" val="10009"/>
                  </a:ext>
                </a:extLst>
              </a:tr>
              <a:tr h="346032">
                <a:tc>
                  <a:txBody>
                    <a:bodyPr/>
                    <a:lstStyle/>
                    <a:p>
                      <a:pPr algn="l" fontAlgn="b"/>
                      <a:r>
                        <a:rPr lang="en-US" sz="1100" b="1" i="0" u="none" strike="noStrike" dirty="0">
                          <a:solidFill>
                            <a:srgbClr val="000000"/>
                          </a:solidFill>
                          <a:effectLst/>
                          <a:latin typeface="Calibri" panose="020F0502020204030204" pitchFamily="34" charset="0"/>
                        </a:rPr>
                        <a:t>DIAGNOSTIC RADIOLOGY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4,139</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$2,021,881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$1,118,152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55.30%</a:t>
                      </a:r>
                    </a:p>
                  </a:txBody>
                  <a:tcPr marL="7620" marR="7620" marT="7620" marB="0" anchor="ctr"/>
                </a:tc>
                <a:extLst>
                  <a:ext uri="{0D108BD9-81ED-4DB2-BD59-A6C34878D82A}">
                    <a16:rowId xmlns:a16="http://schemas.microsoft.com/office/drawing/2014/main" val="10010"/>
                  </a:ext>
                </a:extLst>
              </a:tr>
            </a:tbl>
          </a:graphicData>
        </a:graphic>
      </p:graphicFrame>
      <p:sp>
        <p:nvSpPr>
          <p:cNvPr id="2" name="TextBox 1"/>
          <p:cNvSpPr txBox="1"/>
          <p:nvPr/>
        </p:nvSpPr>
        <p:spPr>
          <a:xfrm>
            <a:off x="383176" y="6454727"/>
            <a:ext cx="2315057" cy="276999"/>
          </a:xfrm>
          <a:prstGeom prst="rect">
            <a:avLst/>
          </a:prstGeom>
          <a:noFill/>
        </p:spPr>
        <p:txBody>
          <a:bodyPr wrap="none" rtlCol="0">
            <a:spAutoFit/>
          </a:bodyPr>
          <a:lstStyle/>
          <a:p>
            <a:r>
              <a:rPr lang="en-US" sz="1200" dirty="0"/>
              <a:t>*Rounded to the Nearest Dollar</a:t>
            </a:r>
          </a:p>
        </p:txBody>
      </p:sp>
      <p:graphicFrame>
        <p:nvGraphicFramePr>
          <p:cNvPr id="6" name="Table 5"/>
          <p:cNvGraphicFramePr>
            <a:graphicFrameLocks noGrp="1"/>
          </p:cNvGraphicFramePr>
          <p:nvPr>
            <p:extLst>
              <p:ext uri="{D42A27DB-BD31-4B8C-83A1-F6EECF244321}">
                <p14:modId xmlns:p14="http://schemas.microsoft.com/office/powerpoint/2010/main" val="1699783530"/>
              </p:ext>
            </p:extLst>
          </p:nvPr>
        </p:nvGraphicFramePr>
        <p:xfrm>
          <a:off x="4772297" y="1593668"/>
          <a:ext cx="4236721" cy="4532813"/>
        </p:xfrm>
        <a:graphic>
          <a:graphicData uri="http://schemas.openxmlformats.org/drawingml/2006/table">
            <a:tbl>
              <a:tblPr firstRow="1" bandRow="1">
                <a:tableStyleId>{93296810-A885-4BE3-A3E7-6D5BEEA58F35}</a:tableStyleId>
              </a:tblPr>
              <a:tblGrid>
                <a:gridCol w="1199878">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757918">
                  <a:extLst>
                    <a:ext uri="{9D8B030D-6E8A-4147-A177-3AD203B41FA5}">
                      <a16:colId xmlns:a16="http://schemas.microsoft.com/office/drawing/2014/main" val="20002"/>
                    </a:ext>
                  </a:extLst>
                </a:gridCol>
                <a:gridCol w="824463">
                  <a:extLst>
                    <a:ext uri="{9D8B030D-6E8A-4147-A177-3AD203B41FA5}">
                      <a16:colId xmlns:a16="http://schemas.microsoft.com/office/drawing/2014/main" val="20003"/>
                    </a:ext>
                  </a:extLst>
                </a:gridCol>
                <a:gridCol w="825812">
                  <a:extLst>
                    <a:ext uri="{9D8B030D-6E8A-4147-A177-3AD203B41FA5}">
                      <a16:colId xmlns:a16="http://schemas.microsoft.com/office/drawing/2014/main" val="20004"/>
                    </a:ext>
                  </a:extLst>
                </a:gridCol>
              </a:tblGrid>
              <a:tr h="892904">
                <a:tc>
                  <a:txBody>
                    <a:bodyPr/>
                    <a:lstStyle/>
                    <a:p>
                      <a:pPr algn="ctr"/>
                      <a:endParaRPr lang="en-US" sz="1800" dirty="0"/>
                    </a:p>
                  </a:txBody>
                  <a:tcPr marL="91437" marR="91437" marT="45715" marB="45715" anchor="ctr">
                    <a:solidFill>
                      <a:schemeClr val="accent4"/>
                    </a:solidFill>
                  </a:tcPr>
                </a:tc>
                <a:tc>
                  <a:txBody>
                    <a:bodyPr/>
                    <a:lstStyle/>
                    <a:p>
                      <a:pPr algn="ctr"/>
                      <a:r>
                        <a:rPr lang="en-US" sz="1000" dirty="0"/>
                        <a:t># of </a:t>
                      </a:r>
                    </a:p>
                    <a:p>
                      <a:pPr algn="ctr"/>
                      <a:r>
                        <a:rPr lang="en-US" sz="1000" dirty="0"/>
                        <a:t>Claims</a:t>
                      </a:r>
                    </a:p>
                  </a:txBody>
                  <a:tcPr marL="91437" marR="91437" marT="45715" marB="45715" anchor="ctr">
                    <a:solidFill>
                      <a:schemeClr val="accent4"/>
                    </a:solidFill>
                  </a:tcPr>
                </a:tc>
                <a:tc>
                  <a:txBody>
                    <a:bodyPr/>
                    <a:lstStyle/>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Amount</a:t>
                      </a:r>
                    </a:p>
                    <a:p>
                      <a:pPr algn="ctr"/>
                      <a:r>
                        <a:rPr lang="en-US" sz="1000" dirty="0"/>
                        <a:t>Saved</a:t>
                      </a:r>
                    </a:p>
                    <a:p>
                      <a:pPr algn="ctr"/>
                      <a:r>
                        <a:rPr lang="en-US" sz="1000" dirty="0"/>
                        <a:t>off of</a:t>
                      </a:r>
                    </a:p>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Savings</a:t>
                      </a:r>
                    </a:p>
                    <a:p>
                      <a:pPr algn="ctr"/>
                      <a:r>
                        <a:rPr lang="en-US" sz="1000" dirty="0"/>
                        <a:t>%</a:t>
                      </a:r>
                    </a:p>
                  </a:txBody>
                  <a:tcPr marL="91437" marR="91437" marT="45715" marB="45715" anchor="ctr">
                    <a:solidFill>
                      <a:schemeClr val="accent4"/>
                    </a:solidFill>
                  </a:tcPr>
                </a:tc>
                <a:extLst>
                  <a:ext uri="{0D108BD9-81ED-4DB2-BD59-A6C34878D82A}">
                    <a16:rowId xmlns:a16="http://schemas.microsoft.com/office/drawing/2014/main" val="10000"/>
                  </a:ext>
                </a:extLst>
              </a:tr>
              <a:tr h="346032">
                <a:tc>
                  <a:txBody>
                    <a:bodyPr/>
                    <a:lstStyle/>
                    <a:p>
                      <a:pPr algn="l" fontAlgn="b"/>
                      <a:r>
                        <a:rPr lang="en-US" sz="1100" b="1" i="0" u="none" strike="noStrike" dirty="0">
                          <a:solidFill>
                            <a:srgbClr val="000000"/>
                          </a:solidFill>
                          <a:effectLst/>
                          <a:latin typeface="Calibri" panose="020F0502020204030204" pitchFamily="34" charset="0"/>
                        </a:rPr>
                        <a:t>INDEPENDENT LABORATORY</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14,961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$6,624,293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$5,357,927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80.88%</a:t>
                      </a:r>
                    </a:p>
                  </a:txBody>
                  <a:tcPr marL="7620" marR="7620" marT="7620" marB="0" anchor="ctr"/>
                </a:tc>
                <a:extLst>
                  <a:ext uri="{0D108BD9-81ED-4DB2-BD59-A6C34878D82A}">
                    <a16:rowId xmlns:a16="http://schemas.microsoft.com/office/drawing/2014/main" val="10001"/>
                  </a:ext>
                </a:extLst>
              </a:tr>
              <a:tr h="346032">
                <a:tc>
                  <a:txBody>
                    <a:bodyPr/>
                    <a:lstStyle/>
                    <a:p>
                      <a:pPr algn="l" fontAlgn="b"/>
                      <a:r>
                        <a:rPr lang="en-US" sz="1100" b="1" i="0" u="none" strike="noStrike" dirty="0">
                          <a:solidFill>
                            <a:srgbClr val="000000"/>
                          </a:solidFill>
                          <a:effectLst/>
                          <a:latin typeface="Calibri" panose="020F0502020204030204" pitchFamily="34" charset="0"/>
                        </a:rPr>
                        <a:t>INTERNAL MEDICINE</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14,703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$4,273,992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$2,104,757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49.25%</a:t>
                      </a:r>
                    </a:p>
                  </a:txBody>
                  <a:tcPr marL="7620" marR="7620" marT="7620" marB="0" anchor="ctr"/>
                </a:tc>
                <a:extLst>
                  <a:ext uri="{0D108BD9-81ED-4DB2-BD59-A6C34878D82A}">
                    <a16:rowId xmlns:a16="http://schemas.microsoft.com/office/drawing/2014/main" val="10002"/>
                  </a:ext>
                </a:extLst>
              </a:tr>
              <a:tr h="346032">
                <a:tc>
                  <a:txBody>
                    <a:bodyPr/>
                    <a:lstStyle/>
                    <a:p>
                      <a:pPr algn="l" fontAlgn="b"/>
                      <a:r>
                        <a:rPr lang="en-US" sz="1100" b="1" i="0" u="none" strike="noStrike" dirty="0">
                          <a:solidFill>
                            <a:srgbClr val="000000"/>
                          </a:solidFill>
                          <a:effectLst/>
                          <a:latin typeface="Calibri" panose="020F0502020204030204" pitchFamily="34" charset="0"/>
                        </a:rPr>
                        <a:t>ANESTHESIOLOGY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1,743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$2,853,070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$1,816,867</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63.68%</a:t>
                      </a:r>
                    </a:p>
                  </a:txBody>
                  <a:tcPr marL="7620" marR="7620" marT="7620" marB="0" anchor="ctr"/>
                </a:tc>
                <a:extLst>
                  <a:ext uri="{0D108BD9-81ED-4DB2-BD59-A6C34878D82A}">
                    <a16:rowId xmlns:a16="http://schemas.microsoft.com/office/drawing/2014/main" val="10003"/>
                  </a:ext>
                </a:extLst>
              </a:tr>
              <a:tr h="346032">
                <a:tc>
                  <a:txBody>
                    <a:bodyPr/>
                    <a:lstStyle/>
                    <a:p>
                      <a:pPr algn="l" fontAlgn="b"/>
                      <a:r>
                        <a:rPr lang="en-US" sz="1100" b="1" i="0" u="none" strike="noStrike">
                          <a:solidFill>
                            <a:srgbClr val="000000"/>
                          </a:solidFill>
                          <a:effectLst/>
                          <a:latin typeface="Calibri" panose="020F0502020204030204" pitchFamily="34" charset="0"/>
                        </a:rPr>
                        <a:t>RADIOLOGY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5,635</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$2,716,422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$1,623,352</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59.76%</a:t>
                      </a:r>
                    </a:p>
                  </a:txBody>
                  <a:tcPr marL="7620" marR="7620" marT="7620" marB="0" anchor="ctr"/>
                </a:tc>
                <a:extLst>
                  <a:ext uri="{0D108BD9-81ED-4DB2-BD59-A6C34878D82A}">
                    <a16:rowId xmlns:a16="http://schemas.microsoft.com/office/drawing/2014/main" val="10004"/>
                  </a:ext>
                </a:extLst>
              </a:tr>
              <a:tr h="346032">
                <a:tc>
                  <a:txBody>
                    <a:bodyPr/>
                    <a:lstStyle/>
                    <a:p>
                      <a:pPr algn="l" fontAlgn="b"/>
                      <a:r>
                        <a:rPr lang="en-US" sz="1100" b="1" i="0" u="none" strike="noStrike">
                          <a:solidFill>
                            <a:srgbClr val="000000"/>
                          </a:solidFill>
                          <a:effectLst/>
                          <a:latin typeface="Calibri" panose="020F0502020204030204" pitchFamily="34" charset="0"/>
                        </a:rPr>
                        <a:t>EMERGENCY MEDICINE</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3,137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$2,502,837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$1,803,487</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72.06%</a:t>
                      </a:r>
                    </a:p>
                  </a:txBody>
                  <a:tcPr marL="7620" marR="7620" marT="7620" marB="0" anchor="ctr"/>
                </a:tc>
                <a:extLst>
                  <a:ext uri="{0D108BD9-81ED-4DB2-BD59-A6C34878D82A}">
                    <a16:rowId xmlns:a16="http://schemas.microsoft.com/office/drawing/2014/main" val="10005"/>
                  </a:ext>
                </a:extLst>
              </a:tr>
              <a:tr h="405895">
                <a:tc>
                  <a:txBody>
                    <a:bodyPr/>
                    <a:lstStyle/>
                    <a:p>
                      <a:pPr algn="l" fontAlgn="b"/>
                      <a:r>
                        <a:rPr lang="en-US" sz="1100" b="1" i="0" u="none" strike="noStrike">
                          <a:solidFill>
                            <a:srgbClr val="000000"/>
                          </a:solidFill>
                          <a:effectLst/>
                          <a:latin typeface="Calibri" panose="020F0502020204030204" pitchFamily="34" charset="0"/>
                        </a:rPr>
                        <a:t>ORTHOPEDIC SURGERY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3,300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$2,448,966</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$1,357,703</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55.44%</a:t>
                      </a:r>
                    </a:p>
                  </a:txBody>
                  <a:tcPr marL="7620" marR="7620" marT="7620" marB="0" anchor="ctr"/>
                </a:tc>
                <a:extLst>
                  <a:ext uri="{0D108BD9-81ED-4DB2-BD59-A6C34878D82A}">
                    <a16:rowId xmlns:a16="http://schemas.microsoft.com/office/drawing/2014/main" val="10006"/>
                  </a:ext>
                </a:extLst>
              </a:tr>
              <a:tr h="405895">
                <a:tc>
                  <a:txBody>
                    <a:bodyPr/>
                    <a:lstStyle/>
                    <a:p>
                      <a:pPr algn="l" fontAlgn="b"/>
                      <a:r>
                        <a:rPr lang="en-US" sz="1100" b="1" i="0" u="none" strike="noStrike">
                          <a:solidFill>
                            <a:srgbClr val="000000"/>
                          </a:solidFill>
                          <a:effectLst/>
                          <a:latin typeface="Calibri" panose="020F0502020204030204" pitchFamily="34" charset="0"/>
                        </a:rPr>
                        <a:t>FAMILY PRACTICE</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7,741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$1,923,144</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$861,380</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44.79%</a:t>
                      </a:r>
                    </a:p>
                  </a:txBody>
                  <a:tcPr marL="7620" marR="7620" marT="7620" marB="0" anchor="ctr"/>
                </a:tc>
                <a:extLst>
                  <a:ext uri="{0D108BD9-81ED-4DB2-BD59-A6C34878D82A}">
                    <a16:rowId xmlns:a16="http://schemas.microsoft.com/office/drawing/2014/main" val="10007"/>
                  </a:ext>
                </a:extLst>
              </a:tr>
              <a:tr h="405895">
                <a:tc>
                  <a:txBody>
                    <a:bodyPr/>
                    <a:lstStyle/>
                    <a:p>
                      <a:pPr algn="l" fontAlgn="b"/>
                      <a:r>
                        <a:rPr lang="en-US" sz="1100" b="1" i="0" u="none" strike="noStrike">
                          <a:solidFill>
                            <a:srgbClr val="000000"/>
                          </a:solidFill>
                          <a:effectLst/>
                          <a:latin typeface="Calibri" panose="020F0502020204030204" pitchFamily="34" charset="0"/>
                        </a:rPr>
                        <a:t>PHYSICAL THERAPIST</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5,766</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$1,863,611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$1,153,874</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61.92%</a:t>
                      </a:r>
                    </a:p>
                  </a:txBody>
                  <a:tcPr marL="7620" marR="7620" marT="7620" marB="0" anchor="ctr"/>
                </a:tc>
                <a:extLst>
                  <a:ext uri="{0D108BD9-81ED-4DB2-BD59-A6C34878D82A}">
                    <a16:rowId xmlns:a16="http://schemas.microsoft.com/office/drawing/2014/main" val="10008"/>
                  </a:ext>
                </a:extLst>
              </a:tr>
              <a:tr h="346032">
                <a:tc>
                  <a:txBody>
                    <a:bodyPr/>
                    <a:lstStyle/>
                    <a:p>
                      <a:pPr algn="l" fontAlgn="b"/>
                      <a:r>
                        <a:rPr lang="en-US" sz="1100" b="1" i="0" u="none" strike="noStrike">
                          <a:solidFill>
                            <a:srgbClr val="000000"/>
                          </a:solidFill>
                          <a:effectLst/>
                          <a:latin typeface="Calibri" panose="020F0502020204030204" pitchFamily="34" charset="0"/>
                        </a:rPr>
                        <a:t>DIAGNOSTIC RADIOLOGY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3,322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$1,829,000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$1,031,178</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56.38%</a:t>
                      </a:r>
                    </a:p>
                  </a:txBody>
                  <a:tcPr marL="7620" marR="7620" marT="7620" marB="0" anchor="ctr"/>
                </a:tc>
                <a:extLst>
                  <a:ext uri="{0D108BD9-81ED-4DB2-BD59-A6C34878D82A}">
                    <a16:rowId xmlns:a16="http://schemas.microsoft.com/office/drawing/2014/main" val="10009"/>
                  </a:ext>
                </a:extLst>
              </a:tr>
              <a:tr h="346032">
                <a:tc>
                  <a:txBody>
                    <a:bodyPr/>
                    <a:lstStyle/>
                    <a:p>
                      <a:pPr algn="l" fontAlgn="b"/>
                      <a:r>
                        <a:rPr lang="en-US" sz="1100" b="1" i="0" u="none" strike="noStrike" dirty="0">
                          <a:solidFill>
                            <a:srgbClr val="000000"/>
                          </a:solidFill>
                          <a:effectLst/>
                          <a:latin typeface="Calibri" panose="020F0502020204030204" pitchFamily="34" charset="0"/>
                        </a:rPr>
                        <a:t>ANESTHESIOLOGY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1,743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$2,853,070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$1,816,867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63.68%</a:t>
                      </a:r>
                    </a:p>
                  </a:txBody>
                  <a:tcPr marL="7620" marR="7620" marT="7620" marB="0" anchor="ctr"/>
                </a:tc>
                <a:extLst>
                  <a:ext uri="{0D108BD9-81ED-4DB2-BD59-A6C34878D82A}">
                    <a16:rowId xmlns:a16="http://schemas.microsoft.com/office/drawing/2014/main" val="10010"/>
                  </a:ext>
                </a:extLst>
              </a:tr>
            </a:tbl>
          </a:graphicData>
        </a:graphic>
      </p:graphicFrame>
      <p:sp>
        <p:nvSpPr>
          <p:cNvPr id="7" name="TextBox 6"/>
          <p:cNvSpPr txBox="1"/>
          <p:nvPr/>
        </p:nvSpPr>
        <p:spPr>
          <a:xfrm>
            <a:off x="383176" y="1128543"/>
            <a:ext cx="697627" cy="369332"/>
          </a:xfrm>
          <a:prstGeom prst="rect">
            <a:avLst/>
          </a:prstGeom>
          <a:noFill/>
        </p:spPr>
        <p:txBody>
          <a:bodyPr wrap="none" rtlCol="0">
            <a:spAutoFit/>
          </a:bodyPr>
          <a:lstStyle/>
          <a:p>
            <a:r>
              <a:rPr lang="en-US" dirty="0">
                <a:highlight>
                  <a:srgbClr val="FFFFFF"/>
                </a:highlight>
              </a:rPr>
              <a:t>2021</a:t>
            </a:r>
          </a:p>
        </p:txBody>
      </p:sp>
      <p:sp>
        <p:nvSpPr>
          <p:cNvPr id="8" name="TextBox 7"/>
          <p:cNvSpPr txBox="1"/>
          <p:nvPr/>
        </p:nvSpPr>
        <p:spPr>
          <a:xfrm>
            <a:off x="4676503" y="1133680"/>
            <a:ext cx="697627" cy="369332"/>
          </a:xfrm>
          <a:prstGeom prst="rect">
            <a:avLst/>
          </a:prstGeom>
          <a:noFill/>
        </p:spPr>
        <p:txBody>
          <a:bodyPr wrap="none" rtlCol="0">
            <a:spAutoFit/>
          </a:bodyPr>
          <a:lstStyle/>
          <a:p>
            <a:r>
              <a:rPr lang="en-US" dirty="0"/>
              <a:t>2020</a:t>
            </a:r>
          </a:p>
        </p:txBody>
      </p:sp>
    </p:spTree>
    <p:extLst>
      <p:ext uri="{BB962C8B-B14F-4D97-AF65-F5344CB8AC3E}">
        <p14:creationId xmlns:p14="http://schemas.microsoft.com/office/powerpoint/2010/main" val="3841991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6132" y="609600"/>
            <a:ext cx="8767868" cy="412750"/>
          </a:xfrm>
        </p:spPr>
        <p:txBody>
          <a:bodyPr/>
          <a:lstStyle/>
          <a:p>
            <a:r>
              <a:rPr lang="en-US" dirty="0"/>
              <a:t>Top 10 FlexLink Provider Specialties (by Billed Amount Volume)</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58379767"/>
              </p:ext>
            </p:extLst>
          </p:nvPr>
        </p:nvGraphicFramePr>
        <p:xfrm>
          <a:off x="383176" y="1576251"/>
          <a:ext cx="4171406" cy="4512828"/>
        </p:xfrm>
        <a:graphic>
          <a:graphicData uri="http://schemas.openxmlformats.org/drawingml/2006/table">
            <a:tbl>
              <a:tblPr firstRow="1" bandRow="1">
                <a:tableStyleId>{93296810-A885-4BE3-A3E7-6D5BEEA58F35}</a:tableStyleId>
              </a:tblPr>
              <a:tblGrid>
                <a:gridCol w="1297578">
                  <a:extLst>
                    <a:ext uri="{9D8B030D-6E8A-4147-A177-3AD203B41FA5}">
                      <a16:colId xmlns:a16="http://schemas.microsoft.com/office/drawing/2014/main" val="20000"/>
                    </a:ext>
                  </a:extLst>
                </a:gridCol>
                <a:gridCol w="627017">
                  <a:extLst>
                    <a:ext uri="{9D8B030D-6E8A-4147-A177-3AD203B41FA5}">
                      <a16:colId xmlns:a16="http://schemas.microsoft.com/office/drawing/2014/main" val="20001"/>
                    </a:ext>
                  </a:extLst>
                </a:gridCol>
                <a:gridCol w="714103">
                  <a:extLst>
                    <a:ext uri="{9D8B030D-6E8A-4147-A177-3AD203B41FA5}">
                      <a16:colId xmlns:a16="http://schemas.microsoft.com/office/drawing/2014/main" val="20002"/>
                    </a:ext>
                  </a:extLst>
                </a:gridCol>
                <a:gridCol w="748937">
                  <a:extLst>
                    <a:ext uri="{9D8B030D-6E8A-4147-A177-3AD203B41FA5}">
                      <a16:colId xmlns:a16="http://schemas.microsoft.com/office/drawing/2014/main" val="20003"/>
                    </a:ext>
                  </a:extLst>
                </a:gridCol>
                <a:gridCol w="783771">
                  <a:extLst>
                    <a:ext uri="{9D8B030D-6E8A-4147-A177-3AD203B41FA5}">
                      <a16:colId xmlns:a16="http://schemas.microsoft.com/office/drawing/2014/main" val="20004"/>
                    </a:ext>
                  </a:extLst>
                </a:gridCol>
              </a:tblGrid>
              <a:tr h="872919">
                <a:tc>
                  <a:txBody>
                    <a:bodyPr/>
                    <a:lstStyle/>
                    <a:p>
                      <a:pPr algn="ctr"/>
                      <a:endParaRPr lang="en-US" sz="1800" dirty="0"/>
                    </a:p>
                  </a:txBody>
                  <a:tcPr marL="91437" marR="91437" marT="45715" marB="45715" anchor="ctr">
                    <a:solidFill>
                      <a:schemeClr val="accent4"/>
                    </a:solidFill>
                  </a:tcPr>
                </a:tc>
                <a:tc>
                  <a:txBody>
                    <a:bodyPr/>
                    <a:lstStyle/>
                    <a:p>
                      <a:pPr algn="ctr"/>
                      <a:r>
                        <a:rPr lang="en-US" sz="1000" dirty="0"/>
                        <a:t># of </a:t>
                      </a:r>
                    </a:p>
                    <a:p>
                      <a:pPr algn="ctr"/>
                      <a:r>
                        <a:rPr lang="en-US" sz="1000" dirty="0"/>
                        <a:t>Claims</a:t>
                      </a:r>
                    </a:p>
                  </a:txBody>
                  <a:tcPr marL="91437" marR="91437" marT="45715" marB="45715" anchor="ctr">
                    <a:solidFill>
                      <a:schemeClr val="accent4"/>
                    </a:solidFill>
                  </a:tcPr>
                </a:tc>
                <a:tc>
                  <a:txBody>
                    <a:bodyPr/>
                    <a:lstStyle/>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Amount</a:t>
                      </a:r>
                    </a:p>
                    <a:p>
                      <a:pPr algn="ctr"/>
                      <a:r>
                        <a:rPr lang="en-US" sz="1000" dirty="0"/>
                        <a:t>Saved</a:t>
                      </a:r>
                    </a:p>
                    <a:p>
                      <a:pPr algn="ctr"/>
                      <a:r>
                        <a:rPr lang="en-US" sz="1000" dirty="0"/>
                        <a:t>off of</a:t>
                      </a:r>
                    </a:p>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Savings</a:t>
                      </a:r>
                    </a:p>
                    <a:p>
                      <a:pPr algn="ctr"/>
                      <a:r>
                        <a:rPr lang="en-US" sz="1000" dirty="0"/>
                        <a:t>%</a:t>
                      </a:r>
                    </a:p>
                  </a:txBody>
                  <a:tcPr marL="91437" marR="91437" marT="45715" marB="45715" anchor="ctr">
                    <a:solidFill>
                      <a:schemeClr val="accent4"/>
                    </a:solidFill>
                  </a:tcPr>
                </a:tc>
                <a:extLst>
                  <a:ext uri="{0D108BD9-81ED-4DB2-BD59-A6C34878D82A}">
                    <a16:rowId xmlns:a16="http://schemas.microsoft.com/office/drawing/2014/main" val="10000"/>
                  </a:ext>
                </a:extLst>
              </a:tr>
              <a:tr h="346032">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LABORATORY INDEPENDENT</a:t>
                      </a:r>
                      <a:endParaRPr lang="en-US" sz="1100" b="1" i="0" u="none" strike="noStrike" dirty="0">
                        <a:solidFill>
                          <a:srgbClr val="000000"/>
                        </a:solidFill>
                        <a:effectLst/>
                        <a:latin typeface="Calibri" panose="020F0502020204030204" pitchFamily="34" charset="0"/>
                        <a:cs typeface="Calibri" panose="020F0502020204030204" pitchFamily="34" charset="0"/>
                      </a:endParaRP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5,214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$1,927,252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$1,563,453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81.1%</a:t>
                      </a:r>
                    </a:p>
                  </a:txBody>
                  <a:tcPr marL="7620" marR="7620" marT="7620" marB="0" anchor="ctr"/>
                </a:tc>
                <a:extLst>
                  <a:ext uri="{0D108BD9-81ED-4DB2-BD59-A6C34878D82A}">
                    <a16:rowId xmlns:a16="http://schemas.microsoft.com/office/drawing/2014/main" val="10001"/>
                  </a:ext>
                </a:extLst>
              </a:tr>
              <a:tr h="346032">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RADIOLOGY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3,380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$1,687,669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$1,131,889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67.1%</a:t>
                      </a:r>
                    </a:p>
                  </a:txBody>
                  <a:tcPr marL="7620" marR="7620" marT="7620" marB="0" anchor="ctr"/>
                </a:tc>
                <a:extLst>
                  <a:ext uri="{0D108BD9-81ED-4DB2-BD59-A6C34878D82A}">
                    <a16:rowId xmlns:a16="http://schemas.microsoft.com/office/drawing/2014/main" val="10002"/>
                  </a:ext>
                </a:extLst>
              </a:tr>
              <a:tr h="346032">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INTERNAL MEDICINE</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3,346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$1,464,818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$725,560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49.5%</a:t>
                      </a:r>
                    </a:p>
                  </a:txBody>
                  <a:tcPr marL="7620" marR="7620" marT="7620" marB="0" anchor="ctr"/>
                </a:tc>
                <a:extLst>
                  <a:ext uri="{0D108BD9-81ED-4DB2-BD59-A6C34878D82A}">
                    <a16:rowId xmlns:a16="http://schemas.microsoft.com/office/drawing/2014/main" val="10003"/>
                  </a:ext>
                </a:extLst>
              </a:tr>
              <a:tr h="346032">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ONCOLOGY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526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$1,463,051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$795,942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54.4%</a:t>
                      </a:r>
                    </a:p>
                  </a:txBody>
                  <a:tcPr marL="7620" marR="7620" marT="7620" marB="0" anchor="ctr"/>
                </a:tc>
                <a:extLst>
                  <a:ext uri="{0D108BD9-81ED-4DB2-BD59-A6C34878D82A}">
                    <a16:rowId xmlns:a16="http://schemas.microsoft.com/office/drawing/2014/main" val="10004"/>
                  </a:ext>
                </a:extLst>
              </a:tr>
              <a:tr h="346032">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ANESTHESIOLOGY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771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$1,385,737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$979,261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70.7%</a:t>
                      </a:r>
                    </a:p>
                  </a:txBody>
                  <a:tcPr marL="7620" marR="7620" marT="7620" marB="0" anchor="ctr"/>
                </a:tc>
                <a:extLst>
                  <a:ext uri="{0D108BD9-81ED-4DB2-BD59-A6C34878D82A}">
                    <a16:rowId xmlns:a16="http://schemas.microsoft.com/office/drawing/2014/main" val="10005"/>
                  </a:ext>
                </a:extLst>
              </a:tr>
              <a:tr h="405895">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SURGERY ORTHOPEDIC</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1,263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$1,247,820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$907,588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72.7%</a:t>
                      </a:r>
                    </a:p>
                  </a:txBody>
                  <a:tcPr marL="7620" marR="7620" marT="7620" marB="0" anchor="ctr"/>
                </a:tc>
                <a:extLst>
                  <a:ext uri="{0D108BD9-81ED-4DB2-BD59-A6C34878D82A}">
                    <a16:rowId xmlns:a16="http://schemas.microsoft.com/office/drawing/2014/main" val="10006"/>
                  </a:ext>
                </a:extLst>
              </a:tr>
              <a:tr h="405895">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EMERGENCY MEDICINE</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1,142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$951,355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$723,449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76.0%</a:t>
                      </a:r>
                    </a:p>
                  </a:txBody>
                  <a:tcPr marL="7620" marR="7620" marT="7620" marB="0" anchor="ctr"/>
                </a:tc>
                <a:extLst>
                  <a:ext uri="{0D108BD9-81ED-4DB2-BD59-A6C34878D82A}">
                    <a16:rowId xmlns:a16="http://schemas.microsoft.com/office/drawing/2014/main" val="10007"/>
                  </a:ext>
                </a:extLst>
              </a:tr>
              <a:tr h="405895">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FAMILY PRACTICE</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3,770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$841,678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$360,236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42.8%</a:t>
                      </a:r>
                    </a:p>
                  </a:txBody>
                  <a:tcPr marL="7620" marR="7620" marT="7620" marB="0" anchor="ctr"/>
                </a:tc>
                <a:extLst>
                  <a:ext uri="{0D108BD9-81ED-4DB2-BD59-A6C34878D82A}">
                    <a16:rowId xmlns:a16="http://schemas.microsoft.com/office/drawing/2014/main" val="10008"/>
                  </a:ext>
                </a:extLst>
              </a:tr>
              <a:tr h="346032">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PHYSICAL THERAPIST</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2,331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$718,922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$503,955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70.1%</a:t>
                      </a:r>
                    </a:p>
                  </a:txBody>
                  <a:tcPr marL="7620" marR="7620" marT="7620" marB="0" anchor="ctr"/>
                </a:tc>
                <a:extLst>
                  <a:ext uri="{0D108BD9-81ED-4DB2-BD59-A6C34878D82A}">
                    <a16:rowId xmlns:a16="http://schemas.microsoft.com/office/drawing/2014/main" val="10009"/>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OPHTHALMOLOGY</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605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$485,660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$257,544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53.0%</a:t>
                      </a:r>
                    </a:p>
                  </a:txBody>
                  <a:tcPr marL="7620" marR="7620" marT="7620" marB="0" anchor="ctr"/>
                </a:tc>
                <a:extLst>
                  <a:ext uri="{0D108BD9-81ED-4DB2-BD59-A6C34878D82A}">
                    <a16:rowId xmlns:a16="http://schemas.microsoft.com/office/drawing/2014/main" val="10010"/>
                  </a:ext>
                </a:extLst>
              </a:tr>
            </a:tbl>
          </a:graphicData>
        </a:graphic>
      </p:graphicFrame>
      <p:sp>
        <p:nvSpPr>
          <p:cNvPr id="2" name="TextBox 1"/>
          <p:cNvSpPr txBox="1"/>
          <p:nvPr/>
        </p:nvSpPr>
        <p:spPr>
          <a:xfrm>
            <a:off x="383176" y="6454727"/>
            <a:ext cx="2315057" cy="276999"/>
          </a:xfrm>
          <a:prstGeom prst="rect">
            <a:avLst/>
          </a:prstGeom>
          <a:noFill/>
        </p:spPr>
        <p:txBody>
          <a:bodyPr wrap="none" rtlCol="0">
            <a:spAutoFit/>
          </a:bodyPr>
          <a:lstStyle/>
          <a:p>
            <a:r>
              <a:rPr lang="en-US" sz="1200" dirty="0"/>
              <a:t>*Rounded to the Nearest Dollar</a:t>
            </a:r>
          </a:p>
        </p:txBody>
      </p:sp>
      <p:graphicFrame>
        <p:nvGraphicFramePr>
          <p:cNvPr id="6" name="Table 5"/>
          <p:cNvGraphicFramePr>
            <a:graphicFrameLocks noGrp="1"/>
          </p:cNvGraphicFramePr>
          <p:nvPr>
            <p:extLst>
              <p:ext uri="{D42A27DB-BD31-4B8C-83A1-F6EECF244321}">
                <p14:modId xmlns:p14="http://schemas.microsoft.com/office/powerpoint/2010/main" val="1954570711"/>
              </p:ext>
            </p:extLst>
          </p:nvPr>
        </p:nvGraphicFramePr>
        <p:xfrm>
          <a:off x="4833258" y="1576251"/>
          <a:ext cx="4210595" cy="4532813"/>
        </p:xfrm>
        <a:graphic>
          <a:graphicData uri="http://schemas.openxmlformats.org/drawingml/2006/table">
            <a:tbl>
              <a:tblPr firstRow="1" bandRow="1">
                <a:tableStyleId>{93296810-A885-4BE3-A3E7-6D5BEEA58F35}</a:tableStyleId>
              </a:tblPr>
              <a:tblGrid>
                <a:gridCol w="1253217">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733425">
                  <a:extLst>
                    <a:ext uri="{9D8B030D-6E8A-4147-A177-3AD203B41FA5}">
                      <a16:colId xmlns:a16="http://schemas.microsoft.com/office/drawing/2014/main" val="20002"/>
                    </a:ext>
                  </a:extLst>
                </a:gridCol>
                <a:gridCol w="821873">
                  <a:extLst>
                    <a:ext uri="{9D8B030D-6E8A-4147-A177-3AD203B41FA5}">
                      <a16:colId xmlns:a16="http://schemas.microsoft.com/office/drawing/2014/main" val="20003"/>
                    </a:ext>
                  </a:extLst>
                </a:gridCol>
                <a:gridCol w="792480">
                  <a:extLst>
                    <a:ext uri="{9D8B030D-6E8A-4147-A177-3AD203B41FA5}">
                      <a16:colId xmlns:a16="http://schemas.microsoft.com/office/drawing/2014/main" val="20004"/>
                    </a:ext>
                  </a:extLst>
                </a:gridCol>
              </a:tblGrid>
              <a:tr h="892904">
                <a:tc>
                  <a:txBody>
                    <a:bodyPr/>
                    <a:lstStyle/>
                    <a:p>
                      <a:pPr algn="ctr"/>
                      <a:endParaRPr lang="en-US" sz="1800" dirty="0"/>
                    </a:p>
                  </a:txBody>
                  <a:tcPr marL="91437" marR="91437" marT="45715" marB="45715" anchor="ctr">
                    <a:solidFill>
                      <a:schemeClr val="accent4"/>
                    </a:solidFill>
                  </a:tcPr>
                </a:tc>
                <a:tc>
                  <a:txBody>
                    <a:bodyPr/>
                    <a:lstStyle/>
                    <a:p>
                      <a:pPr algn="ctr"/>
                      <a:r>
                        <a:rPr lang="en-US" sz="1000" dirty="0"/>
                        <a:t># of </a:t>
                      </a:r>
                    </a:p>
                    <a:p>
                      <a:pPr algn="ctr"/>
                      <a:r>
                        <a:rPr lang="en-US" sz="1000" dirty="0"/>
                        <a:t>Claims</a:t>
                      </a:r>
                    </a:p>
                  </a:txBody>
                  <a:tcPr marL="91437" marR="91437" marT="45715" marB="45715" anchor="ctr">
                    <a:solidFill>
                      <a:schemeClr val="accent4"/>
                    </a:solidFill>
                  </a:tcPr>
                </a:tc>
                <a:tc>
                  <a:txBody>
                    <a:bodyPr/>
                    <a:lstStyle/>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Amount</a:t>
                      </a:r>
                    </a:p>
                    <a:p>
                      <a:pPr algn="ctr"/>
                      <a:r>
                        <a:rPr lang="en-US" sz="1000" dirty="0"/>
                        <a:t>Saved</a:t>
                      </a:r>
                    </a:p>
                    <a:p>
                      <a:pPr algn="ctr"/>
                      <a:r>
                        <a:rPr lang="en-US" sz="1000" dirty="0"/>
                        <a:t>off of</a:t>
                      </a:r>
                    </a:p>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Savings</a:t>
                      </a:r>
                    </a:p>
                    <a:p>
                      <a:pPr algn="ctr"/>
                      <a:r>
                        <a:rPr lang="en-US" sz="1000" dirty="0"/>
                        <a:t>%</a:t>
                      </a:r>
                    </a:p>
                  </a:txBody>
                  <a:tcPr marL="91437" marR="91437" marT="45715" marB="45715" anchor="ctr">
                    <a:solidFill>
                      <a:schemeClr val="accent4"/>
                    </a:solidFill>
                  </a:tcPr>
                </a:tc>
                <a:extLst>
                  <a:ext uri="{0D108BD9-81ED-4DB2-BD59-A6C34878D82A}">
                    <a16:rowId xmlns:a16="http://schemas.microsoft.com/office/drawing/2014/main" val="10000"/>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RADIOLOGY</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3,528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$1,920,081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$1,266,761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66.0%</a:t>
                      </a:r>
                    </a:p>
                  </a:txBody>
                  <a:tcPr marL="7620" marR="7620" marT="7620" marB="0" anchor="ctr"/>
                </a:tc>
                <a:extLst>
                  <a:ext uri="{0D108BD9-81ED-4DB2-BD59-A6C34878D82A}">
                    <a16:rowId xmlns:a16="http://schemas.microsoft.com/office/drawing/2014/main" val="10001"/>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LABORATORY INDEPENDENT</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4,694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$1,727,294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$1,397,800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80.9%</a:t>
                      </a:r>
                    </a:p>
                  </a:txBody>
                  <a:tcPr marL="7620" marR="7620" marT="7620" marB="0" anchor="ctr"/>
                </a:tc>
                <a:extLst>
                  <a:ext uri="{0D108BD9-81ED-4DB2-BD59-A6C34878D82A}">
                    <a16:rowId xmlns:a16="http://schemas.microsoft.com/office/drawing/2014/main" val="10002"/>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INTERNAL MEDICINE</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3,764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$1,462,956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$663,327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45.3%</a:t>
                      </a:r>
                    </a:p>
                  </a:txBody>
                  <a:tcPr marL="7620" marR="7620" marT="7620" marB="0" anchor="ctr"/>
                </a:tc>
                <a:extLst>
                  <a:ext uri="{0D108BD9-81ED-4DB2-BD59-A6C34878D82A}">
                    <a16:rowId xmlns:a16="http://schemas.microsoft.com/office/drawing/2014/main" val="10003"/>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SURGERY ORTHOPEDIC</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1,376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$1,377,597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$997,973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72.4%</a:t>
                      </a:r>
                    </a:p>
                  </a:txBody>
                  <a:tcPr marL="7620" marR="7620" marT="7620" marB="0" anchor="ctr"/>
                </a:tc>
                <a:extLst>
                  <a:ext uri="{0D108BD9-81ED-4DB2-BD59-A6C34878D82A}">
                    <a16:rowId xmlns:a16="http://schemas.microsoft.com/office/drawing/2014/main" val="10004"/>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ONCOLOGY</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486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$1,207,793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$632,875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52.4%</a:t>
                      </a:r>
                    </a:p>
                  </a:txBody>
                  <a:tcPr marL="7620" marR="7620" marT="7620" marB="0" anchor="ctr"/>
                </a:tc>
                <a:extLst>
                  <a:ext uri="{0D108BD9-81ED-4DB2-BD59-A6C34878D82A}">
                    <a16:rowId xmlns:a16="http://schemas.microsoft.com/office/drawing/2014/main" val="10005"/>
                  </a:ext>
                </a:extLst>
              </a:tr>
              <a:tr h="405895">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ANESTHESIOLOGY</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771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$1,178,090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$806,671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68.5%</a:t>
                      </a:r>
                    </a:p>
                  </a:txBody>
                  <a:tcPr marL="7620" marR="7620" marT="7620" marB="0" anchor="ctr"/>
                </a:tc>
                <a:extLst>
                  <a:ext uri="{0D108BD9-81ED-4DB2-BD59-A6C34878D82A}">
                    <a16:rowId xmlns:a16="http://schemas.microsoft.com/office/drawing/2014/main" val="10006"/>
                  </a:ext>
                </a:extLst>
              </a:tr>
              <a:tr h="405895">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EMERGENCY MEDICINE</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1,218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$1,018,402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$788,407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77.4%</a:t>
                      </a:r>
                    </a:p>
                  </a:txBody>
                  <a:tcPr marL="7620" marR="7620" marT="7620" marB="0" anchor="ctr"/>
                </a:tc>
                <a:extLst>
                  <a:ext uri="{0D108BD9-81ED-4DB2-BD59-A6C34878D82A}">
                    <a16:rowId xmlns:a16="http://schemas.microsoft.com/office/drawing/2014/main" val="10007"/>
                  </a:ext>
                </a:extLst>
              </a:tr>
              <a:tr h="405895">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FAMILY PRACTICE</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3,925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$831,328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$351,387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42.3%</a:t>
                      </a:r>
                    </a:p>
                  </a:txBody>
                  <a:tcPr marL="7620" marR="7620" marT="7620" marB="0" anchor="ctr"/>
                </a:tc>
                <a:extLst>
                  <a:ext uri="{0D108BD9-81ED-4DB2-BD59-A6C34878D82A}">
                    <a16:rowId xmlns:a16="http://schemas.microsoft.com/office/drawing/2014/main" val="10008"/>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PHYSICAL THERAPIST</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2,212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$675,999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$460,000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68.0%</a:t>
                      </a:r>
                    </a:p>
                  </a:txBody>
                  <a:tcPr marL="7620" marR="7620" marT="7620" marB="0" anchor="ctr"/>
                </a:tc>
                <a:extLst>
                  <a:ext uri="{0D108BD9-81ED-4DB2-BD59-A6C34878D82A}">
                    <a16:rowId xmlns:a16="http://schemas.microsoft.com/office/drawing/2014/main" val="10009"/>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MULTISPECIALTY GROUP</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169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$527,301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$472,248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89.6%</a:t>
                      </a:r>
                    </a:p>
                  </a:txBody>
                  <a:tcPr marL="7620" marR="7620" marT="7620" marB="0" anchor="ctr"/>
                </a:tc>
                <a:extLst>
                  <a:ext uri="{0D108BD9-81ED-4DB2-BD59-A6C34878D82A}">
                    <a16:rowId xmlns:a16="http://schemas.microsoft.com/office/drawing/2014/main" val="10010"/>
                  </a:ext>
                </a:extLst>
              </a:tr>
            </a:tbl>
          </a:graphicData>
        </a:graphic>
      </p:graphicFrame>
      <p:sp>
        <p:nvSpPr>
          <p:cNvPr id="7" name="TextBox 6"/>
          <p:cNvSpPr txBox="1"/>
          <p:nvPr/>
        </p:nvSpPr>
        <p:spPr>
          <a:xfrm>
            <a:off x="383176" y="1128543"/>
            <a:ext cx="697627" cy="369332"/>
          </a:xfrm>
          <a:prstGeom prst="rect">
            <a:avLst/>
          </a:prstGeom>
          <a:noFill/>
        </p:spPr>
        <p:txBody>
          <a:bodyPr wrap="none" rtlCol="0">
            <a:spAutoFit/>
          </a:bodyPr>
          <a:lstStyle/>
          <a:p>
            <a:r>
              <a:rPr lang="en-US" dirty="0">
                <a:highlight>
                  <a:srgbClr val="FFFFFF"/>
                </a:highlight>
              </a:rPr>
              <a:t>2021</a:t>
            </a:r>
          </a:p>
        </p:txBody>
      </p:sp>
      <p:sp>
        <p:nvSpPr>
          <p:cNvPr id="8" name="TextBox 7"/>
          <p:cNvSpPr txBox="1"/>
          <p:nvPr/>
        </p:nvSpPr>
        <p:spPr>
          <a:xfrm>
            <a:off x="4850675" y="1128543"/>
            <a:ext cx="697627" cy="369332"/>
          </a:xfrm>
          <a:prstGeom prst="rect">
            <a:avLst/>
          </a:prstGeom>
          <a:noFill/>
        </p:spPr>
        <p:txBody>
          <a:bodyPr wrap="none" rtlCol="0">
            <a:spAutoFit/>
          </a:bodyPr>
          <a:lstStyle/>
          <a:p>
            <a:r>
              <a:rPr lang="en-US" dirty="0"/>
              <a:t>2020</a:t>
            </a:r>
          </a:p>
        </p:txBody>
      </p:sp>
    </p:spTree>
    <p:extLst>
      <p:ext uri="{BB962C8B-B14F-4D97-AF65-F5344CB8AC3E}">
        <p14:creationId xmlns:p14="http://schemas.microsoft.com/office/powerpoint/2010/main" val="155557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Top 10 Provider Specialties (as a % of Total Billed)</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10</a:t>
            </a:fld>
            <a:endParaRPr lang="en-US" dirty="0"/>
          </a:p>
        </p:txBody>
      </p:sp>
      <p:graphicFrame>
        <p:nvGraphicFramePr>
          <p:cNvPr id="6" name="Object 4"/>
          <p:cNvGraphicFramePr>
            <a:graphicFrameLocks noGrp="1"/>
          </p:cNvGraphicFramePr>
          <p:nvPr>
            <p:extLst>
              <p:ext uri="{D42A27DB-BD31-4B8C-83A1-F6EECF244321}">
                <p14:modId xmlns:p14="http://schemas.microsoft.com/office/powerpoint/2010/main" val="3827435804"/>
              </p:ext>
            </p:extLst>
          </p:nvPr>
        </p:nvGraphicFramePr>
        <p:xfrm>
          <a:off x="435427" y="1402080"/>
          <a:ext cx="7942219" cy="22468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Object 4"/>
          <p:cNvGraphicFramePr>
            <a:graphicFrameLocks noGrp="1"/>
          </p:cNvGraphicFramePr>
          <p:nvPr>
            <p:extLst>
              <p:ext uri="{D42A27DB-BD31-4B8C-83A1-F6EECF244321}">
                <p14:modId xmlns:p14="http://schemas.microsoft.com/office/powerpoint/2010/main" val="82578402"/>
              </p:ext>
            </p:extLst>
          </p:nvPr>
        </p:nvGraphicFramePr>
        <p:xfrm>
          <a:off x="466378" y="4089009"/>
          <a:ext cx="7876433" cy="2250831"/>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995749" y="3761434"/>
            <a:ext cx="697627" cy="369332"/>
          </a:xfrm>
          <a:prstGeom prst="rect">
            <a:avLst/>
          </a:prstGeom>
          <a:noFill/>
        </p:spPr>
        <p:txBody>
          <a:bodyPr wrap="none" rtlCol="0">
            <a:spAutoFit/>
          </a:bodyPr>
          <a:lstStyle/>
          <a:p>
            <a:r>
              <a:rPr lang="en-US" dirty="0"/>
              <a:t>2020</a:t>
            </a:r>
          </a:p>
        </p:txBody>
      </p:sp>
      <p:sp>
        <p:nvSpPr>
          <p:cNvPr id="7" name="TextBox 6"/>
          <p:cNvSpPr txBox="1"/>
          <p:nvPr/>
        </p:nvSpPr>
        <p:spPr>
          <a:xfrm>
            <a:off x="2995749" y="1095495"/>
            <a:ext cx="697627" cy="369332"/>
          </a:xfrm>
          <a:prstGeom prst="rect">
            <a:avLst/>
          </a:prstGeom>
          <a:noFill/>
        </p:spPr>
        <p:txBody>
          <a:bodyPr wrap="none" rtlCol="0">
            <a:spAutoFit/>
          </a:bodyPr>
          <a:lstStyle/>
          <a:p>
            <a:r>
              <a:rPr lang="en-US" dirty="0"/>
              <a:t>2021</a:t>
            </a:r>
          </a:p>
        </p:txBody>
      </p:sp>
    </p:spTree>
    <p:extLst>
      <p:ext uri="{BB962C8B-B14F-4D97-AF65-F5344CB8AC3E}">
        <p14:creationId xmlns:p14="http://schemas.microsoft.com/office/powerpoint/2010/main" val="3422077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6132" y="609600"/>
            <a:ext cx="8767868" cy="412750"/>
          </a:xfrm>
        </p:spPr>
        <p:txBody>
          <a:bodyPr/>
          <a:lstStyle/>
          <a:p>
            <a:r>
              <a:rPr lang="en-US" dirty="0"/>
              <a:t>Top 10 Local Network Lease Facilities (by Billed Amount Volume)</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11</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63549928"/>
              </p:ext>
            </p:extLst>
          </p:nvPr>
        </p:nvGraphicFramePr>
        <p:xfrm>
          <a:off x="383176" y="1576251"/>
          <a:ext cx="4171406" cy="4991180"/>
        </p:xfrm>
        <a:graphic>
          <a:graphicData uri="http://schemas.openxmlformats.org/drawingml/2006/table">
            <a:tbl>
              <a:tblPr firstRow="1" bandRow="1">
                <a:tableStyleId>{93296810-A885-4BE3-A3E7-6D5BEEA58F35}</a:tableStyleId>
              </a:tblPr>
              <a:tblGrid>
                <a:gridCol w="1297578">
                  <a:extLst>
                    <a:ext uri="{9D8B030D-6E8A-4147-A177-3AD203B41FA5}">
                      <a16:colId xmlns:a16="http://schemas.microsoft.com/office/drawing/2014/main" val="20000"/>
                    </a:ext>
                  </a:extLst>
                </a:gridCol>
                <a:gridCol w="627017">
                  <a:extLst>
                    <a:ext uri="{9D8B030D-6E8A-4147-A177-3AD203B41FA5}">
                      <a16:colId xmlns:a16="http://schemas.microsoft.com/office/drawing/2014/main" val="20001"/>
                    </a:ext>
                  </a:extLst>
                </a:gridCol>
                <a:gridCol w="772780">
                  <a:extLst>
                    <a:ext uri="{9D8B030D-6E8A-4147-A177-3AD203B41FA5}">
                      <a16:colId xmlns:a16="http://schemas.microsoft.com/office/drawing/2014/main" val="20002"/>
                    </a:ext>
                  </a:extLst>
                </a:gridCol>
                <a:gridCol w="772358">
                  <a:extLst>
                    <a:ext uri="{9D8B030D-6E8A-4147-A177-3AD203B41FA5}">
                      <a16:colId xmlns:a16="http://schemas.microsoft.com/office/drawing/2014/main" val="20003"/>
                    </a:ext>
                  </a:extLst>
                </a:gridCol>
                <a:gridCol w="701673">
                  <a:extLst>
                    <a:ext uri="{9D8B030D-6E8A-4147-A177-3AD203B41FA5}">
                      <a16:colId xmlns:a16="http://schemas.microsoft.com/office/drawing/2014/main" val="20004"/>
                    </a:ext>
                  </a:extLst>
                </a:gridCol>
              </a:tblGrid>
              <a:tr h="834998">
                <a:tc>
                  <a:txBody>
                    <a:bodyPr/>
                    <a:lstStyle/>
                    <a:p>
                      <a:pPr algn="ctr"/>
                      <a:endParaRPr lang="en-US" sz="1800" dirty="0"/>
                    </a:p>
                  </a:txBody>
                  <a:tcPr marL="91437" marR="91437" marT="45715" marB="45715" anchor="ctr">
                    <a:solidFill>
                      <a:schemeClr val="accent4"/>
                    </a:solidFill>
                  </a:tcPr>
                </a:tc>
                <a:tc>
                  <a:txBody>
                    <a:bodyPr/>
                    <a:lstStyle/>
                    <a:p>
                      <a:pPr algn="ctr"/>
                      <a:r>
                        <a:rPr lang="en-US" sz="1000" dirty="0"/>
                        <a:t># of </a:t>
                      </a:r>
                    </a:p>
                    <a:p>
                      <a:pPr algn="ctr"/>
                      <a:r>
                        <a:rPr lang="en-US" sz="1000" dirty="0"/>
                        <a:t>Claims</a:t>
                      </a:r>
                    </a:p>
                  </a:txBody>
                  <a:tcPr marL="91437" marR="91437" marT="45715" marB="45715" anchor="ctr">
                    <a:solidFill>
                      <a:schemeClr val="accent4"/>
                    </a:solidFill>
                  </a:tcPr>
                </a:tc>
                <a:tc>
                  <a:txBody>
                    <a:bodyPr/>
                    <a:lstStyle/>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Amount</a:t>
                      </a:r>
                    </a:p>
                    <a:p>
                      <a:pPr algn="ctr"/>
                      <a:r>
                        <a:rPr lang="en-US" sz="1000" dirty="0"/>
                        <a:t>Saved</a:t>
                      </a:r>
                    </a:p>
                    <a:p>
                      <a:pPr algn="ctr"/>
                      <a:r>
                        <a:rPr lang="en-US" sz="1000" dirty="0"/>
                        <a:t>off of</a:t>
                      </a:r>
                    </a:p>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Savings</a:t>
                      </a:r>
                    </a:p>
                    <a:p>
                      <a:pPr algn="ctr"/>
                      <a:r>
                        <a:rPr lang="en-US" sz="1000" dirty="0"/>
                        <a:t>%</a:t>
                      </a:r>
                    </a:p>
                  </a:txBody>
                  <a:tcPr marL="91437" marR="91437" marT="45715" marB="45715" anchor="ctr">
                    <a:solidFill>
                      <a:schemeClr val="accent4"/>
                    </a:solidFill>
                  </a:tcPr>
                </a:tc>
                <a:extLst>
                  <a:ext uri="{0D108BD9-81ED-4DB2-BD59-A6C34878D82A}">
                    <a16:rowId xmlns:a16="http://schemas.microsoft.com/office/drawing/2014/main" val="10000"/>
                  </a:ext>
                </a:extLst>
              </a:tr>
              <a:tr h="335494">
                <a:tc>
                  <a:txBody>
                    <a:bodyPr/>
                    <a:lstStyle/>
                    <a:p>
                      <a:pPr algn="l" fontAlgn="b"/>
                      <a:r>
                        <a:rPr lang="en-US" sz="1100" b="1" i="0" u="none" strike="noStrike" dirty="0">
                          <a:solidFill>
                            <a:srgbClr val="000000"/>
                          </a:solidFill>
                          <a:effectLst/>
                          <a:latin typeface="Calibri" panose="020F0502020204030204" pitchFamily="34" charset="0"/>
                        </a:rPr>
                        <a:t>WASHINGTON HOSPITAL CENTER</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721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$15,003,083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$7,063,401</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47.08%</a:t>
                      </a:r>
                    </a:p>
                  </a:txBody>
                  <a:tcPr marL="7620" marR="7620" marT="7620" marB="0" anchor="ctr"/>
                </a:tc>
                <a:extLst>
                  <a:ext uri="{0D108BD9-81ED-4DB2-BD59-A6C34878D82A}">
                    <a16:rowId xmlns:a16="http://schemas.microsoft.com/office/drawing/2014/main" val="10001"/>
                  </a:ext>
                </a:extLst>
              </a:tr>
              <a:tr h="335494">
                <a:tc>
                  <a:txBody>
                    <a:bodyPr/>
                    <a:lstStyle/>
                    <a:p>
                      <a:pPr algn="l" fontAlgn="b"/>
                      <a:r>
                        <a:rPr lang="en-US" sz="1100" b="1" i="0" u="none" strike="noStrike">
                          <a:solidFill>
                            <a:srgbClr val="000000"/>
                          </a:solidFill>
                          <a:effectLst/>
                          <a:latin typeface="Calibri" panose="020F0502020204030204" pitchFamily="34" charset="0"/>
                        </a:rPr>
                        <a:t>INOVA FAIRFAX HOSPITAL</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384</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$5,262,040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$1,493,702</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28.39%</a:t>
                      </a:r>
                    </a:p>
                  </a:txBody>
                  <a:tcPr marL="7620" marR="7620" marT="7620" marB="0" anchor="ctr"/>
                </a:tc>
                <a:extLst>
                  <a:ext uri="{0D108BD9-81ED-4DB2-BD59-A6C34878D82A}">
                    <a16:rowId xmlns:a16="http://schemas.microsoft.com/office/drawing/2014/main" val="10002"/>
                  </a:ext>
                </a:extLst>
              </a:tr>
              <a:tr h="335494">
                <a:tc>
                  <a:txBody>
                    <a:bodyPr/>
                    <a:lstStyle/>
                    <a:p>
                      <a:pPr algn="l" fontAlgn="b"/>
                      <a:r>
                        <a:rPr lang="en-US" sz="1100" b="1" i="0" u="none" strike="noStrike">
                          <a:solidFill>
                            <a:srgbClr val="000000"/>
                          </a:solidFill>
                          <a:effectLst/>
                          <a:latin typeface="Calibri" panose="020F0502020204030204" pitchFamily="34" charset="0"/>
                        </a:rPr>
                        <a:t>UNIV OF MD MEDICAL SYSTEM</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248</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$3,285,549</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$32,855</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1.00%</a:t>
                      </a:r>
                    </a:p>
                  </a:txBody>
                  <a:tcPr marL="7620" marR="7620" marT="7620" marB="0" anchor="ctr"/>
                </a:tc>
                <a:extLst>
                  <a:ext uri="{0D108BD9-81ED-4DB2-BD59-A6C34878D82A}">
                    <a16:rowId xmlns:a16="http://schemas.microsoft.com/office/drawing/2014/main" val="10003"/>
                  </a:ext>
                </a:extLst>
              </a:tr>
              <a:tr h="423397">
                <a:tc>
                  <a:txBody>
                    <a:bodyPr/>
                    <a:lstStyle/>
                    <a:p>
                      <a:pPr algn="l" fontAlgn="b"/>
                      <a:r>
                        <a:rPr lang="en-US" sz="1100" b="1" i="0" u="none" strike="noStrike" dirty="0">
                          <a:solidFill>
                            <a:srgbClr val="000000"/>
                          </a:solidFill>
                          <a:effectLst/>
                          <a:latin typeface="Calibri" panose="020F0502020204030204" pitchFamily="34" charset="0"/>
                        </a:rPr>
                        <a:t>GEORGETOWN UNIVERSITY HOSPITAL</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205</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$2,828,022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$1,479,323</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52.31%</a:t>
                      </a:r>
                    </a:p>
                  </a:txBody>
                  <a:tcPr marL="7620" marR="7620" marT="7620" marB="0" anchor="ctr"/>
                </a:tc>
                <a:extLst>
                  <a:ext uri="{0D108BD9-81ED-4DB2-BD59-A6C34878D82A}">
                    <a16:rowId xmlns:a16="http://schemas.microsoft.com/office/drawing/2014/main" val="10004"/>
                  </a:ext>
                </a:extLst>
              </a:tr>
              <a:tr h="562422">
                <a:tc>
                  <a:txBody>
                    <a:bodyPr/>
                    <a:lstStyle/>
                    <a:p>
                      <a:pPr algn="l" fontAlgn="b"/>
                      <a:r>
                        <a:rPr lang="en-US" sz="1100" b="1" i="0" u="none" strike="noStrike">
                          <a:solidFill>
                            <a:srgbClr val="000000"/>
                          </a:solidFill>
                          <a:effectLst/>
                          <a:latin typeface="Calibri" panose="020F0502020204030204" pitchFamily="34" charset="0"/>
                        </a:rPr>
                        <a:t>INOVA ALEXANDRIA HOSPITAL</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360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$2,503,910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$787,722</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31.46%</a:t>
                      </a:r>
                    </a:p>
                  </a:txBody>
                  <a:tcPr marL="7620" marR="7620" marT="7620" marB="0" anchor="ctr"/>
                </a:tc>
                <a:extLst>
                  <a:ext uri="{0D108BD9-81ED-4DB2-BD59-A6C34878D82A}">
                    <a16:rowId xmlns:a16="http://schemas.microsoft.com/office/drawing/2014/main" val="10005"/>
                  </a:ext>
                </a:extLst>
              </a:tr>
              <a:tr h="336614">
                <a:tc>
                  <a:txBody>
                    <a:bodyPr/>
                    <a:lstStyle/>
                    <a:p>
                      <a:pPr algn="l" fontAlgn="b"/>
                      <a:r>
                        <a:rPr lang="en-US" sz="1100" b="1" i="0" u="none" strike="noStrike">
                          <a:solidFill>
                            <a:srgbClr val="000000"/>
                          </a:solidFill>
                          <a:effectLst/>
                          <a:latin typeface="Calibri" panose="020F0502020204030204" pitchFamily="34" charset="0"/>
                        </a:rPr>
                        <a:t>PASADENA DIALYSIS</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117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$2,381,821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$2,113,189</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88.72%</a:t>
                      </a:r>
                    </a:p>
                  </a:txBody>
                  <a:tcPr marL="7620" marR="7620" marT="7620" marB="0" anchor="ctr"/>
                </a:tc>
                <a:extLst>
                  <a:ext uri="{0D108BD9-81ED-4DB2-BD59-A6C34878D82A}">
                    <a16:rowId xmlns:a16="http://schemas.microsoft.com/office/drawing/2014/main" val="10006"/>
                  </a:ext>
                </a:extLst>
              </a:tr>
              <a:tr h="336614">
                <a:tc>
                  <a:txBody>
                    <a:bodyPr/>
                    <a:lstStyle/>
                    <a:p>
                      <a:pPr algn="l" fontAlgn="b"/>
                      <a:r>
                        <a:rPr lang="en-US" sz="1100" b="1" i="0" u="none" strike="noStrike" dirty="0">
                          <a:solidFill>
                            <a:srgbClr val="000000"/>
                          </a:solidFill>
                          <a:effectLst/>
                          <a:latin typeface="Calibri" panose="020F0502020204030204" pitchFamily="34" charset="0"/>
                        </a:rPr>
                        <a:t>JOHNS HOPKINS HOSPITAL</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404</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$1,974,014</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$19,740</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1.00%</a:t>
                      </a:r>
                    </a:p>
                  </a:txBody>
                  <a:tcPr marL="7620" marR="7620" marT="7620" marB="0" anchor="ctr"/>
                </a:tc>
                <a:extLst>
                  <a:ext uri="{0D108BD9-81ED-4DB2-BD59-A6C34878D82A}">
                    <a16:rowId xmlns:a16="http://schemas.microsoft.com/office/drawing/2014/main" val="10007"/>
                  </a:ext>
                </a:extLst>
              </a:tr>
              <a:tr h="336614">
                <a:tc>
                  <a:txBody>
                    <a:bodyPr/>
                    <a:lstStyle/>
                    <a:p>
                      <a:pPr algn="l" fontAlgn="b"/>
                      <a:r>
                        <a:rPr lang="en-US" sz="1100" b="1" i="0" u="none" strike="noStrike">
                          <a:solidFill>
                            <a:srgbClr val="000000"/>
                          </a:solidFill>
                          <a:effectLst/>
                          <a:latin typeface="Calibri" panose="020F0502020204030204" pitchFamily="34" charset="0"/>
                        </a:rPr>
                        <a:t>BMA OF ALEXANDRIA DUKE ST</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64</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$1,966,545</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$1,871,398</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95.16%</a:t>
                      </a:r>
                    </a:p>
                  </a:txBody>
                  <a:tcPr marL="7620" marR="7620" marT="7620" marB="0" anchor="ctr"/>
                </a:tc>
                <a:extLst>
                  <a:ext uri="{0D108BD9-81ED-4DB2-BD59-A6C34878D82A}">
                    <a16:rowId xmlns:a16="http://schemas.microsoft.com/office/drawing/2014/main" val="10008"/>
                  </a:ext>
                </a:extLst>
              </a:tr>
              <a:tr h="499514">
                <a:tc>
                  <a:txBody>
                    <a:bodyPr/>
                    <a:lstStyle/>
                    <a:p>
                      <a:pPr algn="l" fontAlgn="b"/>
                      <a:r>
                        <a:rPr lang="en-US" sz="1100" b="1" i="0" u="none" strike="noStrike">
                          <a:solidFill>
                            <a:srgbClr val="000000"/>
                          </a:solidFill>
                          <a:effectLst/>
                          <a:latin typeface="Calibri" panose="020F0502020204030204" pitchFamily="34" charset="0"/>
                        </a:rPr>
                        <a:t>GEORGE WASHINGTON UNIVERSITY HOSPITAL</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96</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$1,869,910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$1,308,937</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70.00%</a:t>
                      </a:r>
                    </a:p>
                  </a:txBody>
                  <a:tcPr marL="7620" marR="7620" marT="7620" marB="0" anchor="ctr"/>
                </a:tc>
                <a:extLst>
                  <a:ext uri="{0D108BD9-81ED-4DB2-BD59-A6C34878D82A}">
                    <a16:rowId xmlns:a16="http://schemas.microsoft.com/office/drawing/2014/main" val="10009"/>
                  </a:ext>
                </a:extLst>
              </a:tr>
              <a:tr h="335494">
                <a:tc>
                  <a:txBody>
                    <a:bodyPr/>
                    <a:lstStyle/>
                    <a:p>
                      <a:pPr algn="l" fontAlgn="b"/>
                      <a:r>
                        <a:rPr lang="en-US" sz="1100" b="1" i="0" u="none" strike="noStrike" dirty="0">
                          <a:solidFill>
                            <a:srgbClr val="000000"/>
                          </a:solidFill>
                          <a:effectLst/>
                          <a:latin typeface="Calibri" panose="020F0502020204030204" pitchFamily="34" charset="0"/>
                        </a:rPr>
                        <a:t>CNMC</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rPr>
                        <a:t>182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$1,832,940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$545,831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29.78%</a:t>
                      </a:r>
                    </a:p>
                  </a:txBody>
                  <a:tcPr marL="7620" marR="7620" marT="7620" marB="0" anchor="ctr"/>
                </a:tc>
                <a:extLst>
                  <a:ext uri="{0D108BD9-81ED-4DB2-BD59-A6C34878D82A}">
                    <a16:rowId xmlns:a16="http://schemas.microsoft.com/office/drawing/2014/main" val="10010"/>
                  </a:ext>
                </a:extLst>
              </a:tr>
            </a:tbl>
          </a:graphicData>
        </a:graphic>
      </p:graphicFrame>
      <p:sp>
        <p:nvSpPr>
          <p:cNvPr id="2" name="TextBox 1"/>
          <p:cNvSpPr txBox="1"/>
          <p:nvPr/>
        </p:nvSpPr>
        <p:spPr>
          <a:xfrm>
            <a:off x="383176" y="6454727"/>
            <a:ext cx="2315057" cy="276999"/>
          </a:xfrm>
          <a:prstGeom prst="rect">
            <a:avLst/>
          </a:prstGeom>
          <a:noFill/>
        </p:spPr>
        <p:txBody>
          <a:bodyPr wrap="none" rtlCol="0">
            <a:spAutoFit/>
          </a:bodyPr>
          <a:lstStyle/>
          <a:p>
            <a:r>
              <a:rPr lang="en-US" sz="1200" dirty="0"/>
              <a:t>*Rounded to the Nearest Dollar</a:t>
            </a:r>
          </a:p>
        </p:txBody>
      </p:sp>
      <p:graphicFrame>
        <p:nvGraphicFramePr>
          <p:cNvPr id="6" name="Table 5"/>
          <p:cNvGraphicFramePr>
            <a:graphicFrameLocks noGrp="1"/>
          </p:cNvGraphicFramePr>
          <p:nvPr>
            <p:extLst>
              <p:ext uri="{D42A27DB-BD31-4B8C-83A1-F6EECF244321}">
                <p14:modId xmlns:p14="http://schemas.microsoft.com/office/powerpoint/2010/main" val="763251843"/>
              </p:ext>
            </p:extLst>
          </p:nvPr>
        </p:nvGraphicFramePr>
        <p:xfrm>
          <a:off x="4798423" y="1576254"/>
          <a:ext cx="4245429" cy="4743070"/>
        </p:xfrm>
        <a:graphic>
          <a:graphicData uri="http://schemas.openxmlformats.org/drawingml/2006/table">
            <a:tbl>
              <a:tblPr firstRow="1" bandRow="1">
                <a:tableStyleId>{93296810-A885-4BE3-A3E7-6D5BEEA58F35}</a:tableStyleId>
              </a:tblPr>
              <a:tblGrid>
                <a:gridCol w="1227908">
                  <a:extLst>
                    <a:ext uri="{9D8B030D-6E8A-4147-A177-3AD203B41FA5}">
                      <a16:colId xmlns:a16="http://schemas.microsoft.com/office/drawing/2014/main" val="20000"/>
                    </a:ext>
                  </a:extLst>
                </a:gridCol>
                <a:gridCol w="618309">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844732">
                  <a:extLst>
                    <a:ext uri="{9D8B030D-6E8A-4147-A177-3AD203B41FA5}">
                      <a16:colId xmlns:a16="http://schemas.microsoft.com/office/drawing/2014/main" val="20003"/>
                    </a:ext>
                  </a:extLst>
                </a:gridCol>
                <a:gridCol w="792480">
                  <a:extLst>
                    <a:ext uri="{9D8B030D-6E8A-4147-A177-3AD203B41FA5}">
                      <a16:colId xmlns:a16="http://schemas.microsoft.com/office/drawing/2014/main" val="20004"/>
                    </a:ext>
                  </a:extLst>
                </a:gridCol>
              </a:tblGrid>
              <a:tr h="813772">
                <a:tc>
                  <a:txBody>
                    <a:bodyPr/>
                    <a:lstStyle/>
                    <a:p>
                      <a:pPr algn="ctr"/>
                      <a:endParaRPr lang="en-US" sz="1800" dirty="0"/>
                    </a:p>
                  </a:txBody>
                  <a:tcPr marL="91437" marR="91437" marT="45715" marB="45715" anchor="ctr">
                    <a:solidFill>
                      <a:schemeClr val="accent4"/>
                    </a:solidFill>
                  </a:tcPr>
                </a:tc>
                <a:tc>
                  <a:txBody>
                    <a:bodyPr/>
                    <a:lstStyle/>
                    <a:p>
                      <a:pPr algn="ctr"/>
                      <a:r>
                        <a:rPr lang="en-US" sz="1000" dirty="0"/>
                        <a:t># of </a:t>
                      </a:r>
                    </a:p>
                    <a:p>
                      <a:pPr algn="ctr"/>
                      <a:r>
                        <a:rPr lang="en-US" sz="1000" dirty="0"/>
                        <a:t>Claims</a:t>
                      </a:r>
                    </a:p>
                  </a:txBody>
                  <a:tcPr marL="91437" marR="91437" marT="45715" marB="45715" anchor="ctr">
                    <a:solidFill>
                      <a:schemeClr val="accent4"/>
                    </a:solidFill>
                  </a:tcPr>
                </a:tc>
                <a:tc>
                  <a:txBody>
                    <a:bodyPr/>
                    <a:lstStyle/>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Amount</a:t>
                      </a:r>
                    </a:p>
                    <a:p>
                      <a:pPr algn="ctr"/>
                      <a:r>
                        <a:rPr lang="en-US" sz="1000" dirty="0"/>
                        <a:t>Saved</a:t>
                      </a:r>
                    </a:p>
                    <a:p>
                      <a:pPr algn="ctr"/>
                      <a:r>
                        <a:rPr lang="en-US" sz="1000" dirty="0"/>
                        <a:t>off of</a:t>
                      </a:r>
                    </a:p>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Savings</a:t>
                      </a:r>
                    </a:p>
                    <a:p>
                      <a:pPr algn="ctr"/>
                      <a:r>
                        <a:rPr lang="en-US" sz="1000" dirty="0"/>
                        <a:t>%</a:t>
                      </a:r>
                    </a:p>
                  </a:txBody>
                  <a:tcPr marL="91437" marR="91437" marT="45715" marB="45715" anchor="ctr">
                    <a:solidFill>
                      <a:schemeClr val="accent4"/>
                    </a:solidFill>
                  </a:tcPr>
                </a:tc>
                <a:extLst>
                  <a:ext uri="{0D108BD9-81ED-4DB2-BD59-A6C34878D82A}">
                    <a16:rowId xmlns:a16="http://schemas.microsoft.com/office/drawing/2014/main" val="10000"/>
                  </a:ext>
                </a:extLst>
              </a:tr>
              <a:tr h="326966">
                <a:tc>
                  <a:txBody>
                    <a:bodyPr/>
                    <a:lstStyle/>
                    <a:p>
                      <a:pPr algn="l" fontAlgn="b"/>
                      <a:r>
                        <a:rPr lang="en-US" sz="1100" b="1" i="0" u="none" strike="noStrike" dirty="0">
                          <a:solidFill>
                            <a:srgbClr val="000000"/>
                          </a:solidFill>
                          <a:effectLst/>
                          <a:latin typeface="Calibri" panose="020F0502020204030204" pitchFamily="34" charset="0"/>
                        </a:rPr>
                        <a:t>INOVA FAIRFAX HOSPITAL</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428</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$4,442,162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$1,271,3153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28.62%</a:t>
                      </a:r>
                    </a:p>
                  </a:txBody>
                  <a:tcPr marL="7620" marR="7620" marT="7620" marB="0" anchor="ctr"/>
                </a:tc>
                <a:extLst>
                  <a:ext uri="{0D108BD9-81ED-4DB2-BD59-A6C34878D82A}">
                    <a16:rowId xmlns:a16="http://schemas.microsoft.com/office/drawing/2014/main" val="10001"/>
                  </a:ext>
                </a:extLst>
              </a:tr>
              <a:tr h="227124">
                <a:tc>
                  <a:txBody>
                    <a:bodyPr/>
                    <a:lstStyle/>
                    <a:p>
                      <a:pPr algn="l" fontAlgn="b"/>
                      <a:r>
                        <a:rPr lang="en-US" sz="1100" b="1" i="0" u="none" strike="noStrike" dirty="0">
                          <a:solidFill>
                            <a:srgbClr val="000000"/>
                          </a:solidFill>
                          <a:effectLst/>
                          <a:latin typeface="Calibri" panose="020F0502020204030204" pitchFamily="34" charset="0"/>
                        </a:rPr>
                        <a:t>CNMC</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207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$3,961,885</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$1,181,118</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29.81%</a:t>
                      </a:r>
                    </a:p>
                  </a:txBody>
                  <a:tcPr marL="7620" marR="7620" marT="7620" marB="0" anchor="ctr"/>
                </a:tc>
                <a:extLst>
                  <a:ext uri="{0D108BD9-81ED-4DB2-BD59-A6C34878D82A}">
                    <a16:rowId xmlns:a16="http://schemas.microsoft.com/office/drawing/2014/main" val="10002"/>
                  </a:ext>
                </a:extLst>
              </a:tr>
              <a:tr h="416396">
                <a:tc>
                  <a:txBody>
                    <a:bodyPr/>
                    <a:lstStyle/>
                    <a:p>
                      <a:pPr algn="l" fontAlgn="b"/>
                      <a:r>
                        <a:rPr lang="en-US" sz="1100" b="1" i="0" u="none" strike="noStrike" dirty="0">
                          <a:solidFill>
                            <a:srgbClr val="000000"/>
                          </a:solidFill>
                          <a:effectLst/>
                          <a:latin typeface="Calibri" panose="020F0502020204030204" pitchFamily="34" charset="0"/>
                        </a:rPr>
                        <a:t>WASHINGTON HOSPITAL CENTER</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433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$3,859,890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$1,701,216</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44.07%</a:t>
                      </a:r>
                    </a:p>
                  </a:txBody>
                  <a:tcPr marL="7620" marR="7620" marT="7620" marB="0" anchor="ctr"/>
                </a:tc>
                <a:extLst>
                  <a:ext uri="{0D108BD9-81ED-4DB2-BD59-A6C34878D82A}">
                    <a16:rowId xmlns:a16="http://schemas.microsoft.com/office/drawing/2014/main" val="10003"/>
                  </a:ext>
                </a:extLst>
              </a:tr>
              <a:tr h="486816">
                <a:tc>
                  <a:txBody>
                    <a:bodyPr/>
                    <a:lstStyle/>
                    <a:p>
                      <a:pPr algn="l" fontAlgn="b"/>
                      <a:r>
                        <a:rPr lang="en-US" sz="1100" b="1" i="0" u="none" strike="noStrike" dirty="0">
                          <a:solidFill>
                            <a:srgbClr val="000000"/>
                          </a:solidFill>
                          <a:effectLst/>
                          <a:latin typeface="Calibri" panose="020F0502020204030204" pitchFamily="34" charset="0"/>
                        </a:rPr>
                        <a:t>GEORGETOWN UNIVERSITY HOSPITAL</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177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$3,066,830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$1,603,477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52.28%</a:t>
                      </a:r>
                    </a:p>
                  </a:txBody>
                  <a:tcPr marL="7620" marR="7620" marT="7620" marB="0" anchor="ctr"/>
                </a:tc>
                <a:extLst>
                  <a:ext uri="{0D108BD9-81ED-4DB2-BD59-A6C34878D82A}">
                    <a16:rowId xmlns:a16="http://schemas.microsoft.com/office/drawing/2014/main" val="10004"/>
                  </a:ext>
                </a:extLst>
              </a:tr>
              <a:tr h="646665">
                <a:tc>
                  <a:txBody>
                    <a:bodyPr/>
                    <a:lstStyle/>
                    <a:p>
                      <a:pPr algn="l" fontAlgn="b"/>
                      <a:r>
                        <a:rPr lang="en-US" sz="1100" b="1" i="0" u="none" strike="noStrike" dirty="0">
                          <a:solidFill>
                            <a:srgbClr val="000000"/>
                          </a:solidFill>
                          <a:effectLst/>
                          <a:latin typeface="Calibri" panose="020F0502020204030204" pitchFamily="34" charset="0"/>
                        </a:rPr>
                        <a:t>GEORGE WASHINGTON UNIVERSITY HOSPITAL</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92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$2,947,511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$2,063,258</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70.00%</a:t>
                      </a:r>
                    </a:p>
                  </a:txBody>
                  <a:tcPr marL="7620" marR="7620" marT="7620" marB="0" anchor="ctr"/>
                </a:tc>
                <a:extLst>
                  <a:ext uri="{0D108BD9-81ED-4DB2-BD59-A6C34878D82A}">
                    <a16:rowId xmlns:a16="http://schemas.microsoft.com/office/drawing/2014/main" val="10005"/>
                  </a:ext>
                </a:extLst>
              </a:tr>
              <a:tr h="326966">
                <a:tc>
                  <a:txBody>
                    <a:bodyPr/>
                    <a:lstStyle/>
                    <a:p>
                      <a:pPr algn="l" fontAlgn="b"/>
                      <a:r>
                        <a:rPr lang="en-US" sz="1100" b="1" i="0" u="none" strike="noStrike" dirty="0">
                          <a:solidFill>
                            <a:srgbClr val="000000"/>
                          </a:solidFill>
                          <a:effectLst/>
                          <a:latin typeface="Calibri" panose="020F0502020204030204" pitchFamily="34" charset="0"/>
                        </a:rPr>
                        <a:t>BMA OF CAMP SPRINGS</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61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$2,495,774</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$2,394,425</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95.94%</a:t>
                      </a:r>
                    </a:p>
                  </a:txBody>
                  <a:tcPr marL="7620" marR="7620" marT="7620" marB="0" anchor="ctr"/>
                </a:tc>
                <a:extLst>
                  <a:ext uri="{0D108BD9-81ED-4DB2-BD59-A6C34878D82A}">
                    <a16:rowId xmlns:a16="http://schemas.microsoft.com/office/drawing/2014/main" val="10006"/>
                  </a:ext>
                </a:extLst>
              </a:tr>
              <a:tr h="340686">
                <a:tc>
                  <a:txBody>
                    <a:bodyPr/>
                    <a:lstStyle/>
                    <a:p>
                      <a:pPr algn="l" fontAlgn="b"/>
                      <a:r>
                        <a:rPr lang="en-US" sz="1100" b="1" i="0" u="none" strike="noStrike" dirty="0">
                          <a:solidFill>
                            <a:srgbClr val="000000"/>
                          </a:solidFill>
                          <a:effectLst/>
                          <a:latin typeface="Calibri" panose="020F0502020204030204" pitchFamily="34" charset="0"/>
                        </a:rPr>
                        <a:t>FMC PRINCE GEORGE COUNTY</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47</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$2,011,832</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$1,900,173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94.45%</a:t>
                      </a:r>
                    </a:p>
                  </a:txBody>
                  <a:tcPr marL="7620" marR="7620" marT="7620" marB="0" anchor="ctr"/>
                </a:tc>
                <a:extLst>
                  <a:ext uri="{0D108BD9-81ED-4DB2-BD59-A6C34878D82A}">
                    <a16:rowId xmlns:a16="http://schemas.microsoft.com/office/drawing/2014/main" val="10007"/>
                  </a:ext>
                </a:extLst>
              </a:tr>
              <a:tr h="326966">
                <a:tc>
                  <a:txBody>
                    <a:bodyPr/>
                    <a:lstStyle/>
                    <a:p>
                      <a:pPr algn="l" fontAlgn="b"/>
                      <a:r>
                        <a:rPr lang="en-US" sz="1100" b="1" i="0" u="none" strike="noStrike" dirty="0">
                          <a:solidFill>
                            <a:srgbClr val="000000"/>
                          </a:solidFill>
                          <a:effectLst/>
                          <a:latin typeface="Calibri" panose="020F0502020204030204" pitchFamily="34" charset="0"/>
                        </a:rPr>
                        <a:t>SINAI HOSPITAL BALTIMORE</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243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$1,976,331</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$19,763</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7620" marR="7620" marT="7620" marB="0" anchor="ctr"/>
                </a:tc>
                <a:extLst>
                  <a:ext uri="{0D108BD9-81ED-4DB2-BD59-A6C34878D82A}">
                    <a16:rowId xmlns:a16="http://schemas.microsoft.com/office/drawing/2014/main" val="10008"/>
                  </a:ext>
                </a:extLst>
              </a:tr>
              <a:tr h="340686">
                <a:tc>
                  <a:txBody>
                    <a:bodyPr/>
                    <a:lstStyle/>
                    <a:p>
                      <a:pPr algn="l" fontAlgn="b"/>
                      <a:r>
                        <a:rPr lang="en-US" sz="1100" b="1" i="0" u="none" strike="noStrike" dirty="0">
                          <a:solidFill>
                            <a:srgbClr val="000000"/>
                          </a:solidFill>
                          <a:effectLst/>
                          <a:latin typeface="Calibri" panose="020F0502020204030204" pitchFamily="34" charset="0"/>
                        </a:rPr>
                        <a:t>BALTIMORE CNTY DYLS CNTR</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$1,920,856</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$1,747,426</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90.97%</a:t>
                      </a:r>
                    </a:p>
                  </a:txBody>
                  <a:tcPr marL="7620" marR="7620" marT="7620" marB="0" anchor="ctr"/>
                </a:tc>
                <a:extLst>
                  <a:ext uri="{0D108BD9-81ED-4DB2-BD59-A6C34878D82A}">
                    <a16:rowId xmlns:a16="http://schemas.microsoft.com/office/drawing/2014/main" val="10009"/>
                  </a:ext>
                </a:extLst>
              </a:tr>
              <a:tr h="340686">
                <a:tc>
                  <a:txBody>
                    <a:bodyPr/>
                    <a:lstStyle/>
                    <a:p>
                      <a:pPr algn="l" fontAlgn="b"/>
                      <a:r>
                        <a:rPr lang="en-US" sz="1100" b="1" i="0" u="none" strike="noStrike" dirty="0">
                          <a:solidFill>
                            <a:srgbClr val="000000"/>
                          </a:solidFill>
                          <a:effectLst/>
                          <a:latin typeface="Calibri" panose="020F0502020204030204" pitchFamily="34" charset="0"/>
                        </a:rPr>
                        <a:t>JOHNS HOPKINS HOSPITAL</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508</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$1,743,009</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$17,430</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rPr>
                        <a:t>1.00%</a:t>
                      </a:r>
                    </a:p>
                  </a:txBody>
                  <a:tcPr marL="7620" marR="7620" marT="7620" marB="0" anchor="ctr"/>
                </a:tc>
                <a:extLst>
                  <a:ext uri="{0D108BD9-81ED-4DB2-BD59-A6C34878D82A}">
                    <a16:rowId xmlns:a16="http://schemas.microsoft.com/office/drawing/2014/main" val="10010"/>
                  </a:ext>
                </a:extLst>
              </a:tr>
            </a:tbl>
          </a:graphicData>
        </a:graphic>
      </p:graphicFrame>
      <p:sp>
        <p:nvSpPr>
          <p:cNvPr id="7" name="TextBox 6"/>
          <p:cNvSpPr txBox="1"/>
          <p:nvPr/>
        </p:nvSpPr>
        <p:spPr>
          <a:xfrm>
            <a:off x="383176" y="1128543"/>
            <a:ext cx="697627" cy="369332"/>
          </a:xfrm>
          <a:prstGeom prst="rect">
            <a:avLst/>
          </a:prstGeom>
          <a:noFill/>
        </p:spPr>
        <p:txBody>
          <a:bodyPr wrap="none" rtlCol="0">
            <a:spAutoFit/>
          </a:bodyPr>
          <a:lstStyle/>
          <a:p>
            <a:r>
              <a:rPr lang="en-US" dirty="0">
                <a:highlight>
                  <a:srgbClr val="FFFFFF"/>
                </a:highlight>
              </a:rPr>
              <a:t>2021</a:t>
            </a:r>
          </a:p>
        </p:txBody>
      </p:sp>
      <p:sp>
        <p:nvSpPr>
          <p:cNvPr id="8" name="TextBox 7"/>
          <p:cNvSpPr txBox="1"/>
          <p:nvPr/>
        </p:nvSpPr>
        <p:spPr>
          <a:xfrm>
            <a:off x="4746172" y="1142389"/>
            <a:ext cx="697627" cy="369332"/>
          </a:xfrm>
          <a:prstGeom prst="rect">
            <a:avLst/>
          </a:prstGeom>
          <a:noFill/>
        </p:spPr>
        <p:txBody>
          <a:bodyPr wrap="none" rtlCol="0">
            <a:spAutoFit/>
          </a:bodyPr>
          <a:lstStyle/>
          <a:p>
            <a:r>
              <a:rPr lang="en-US" dirty="0"/>
              <a:t>2020</a:t>
            </a:r>
          </a:p>
        </p:txBody>
      </p:sp>
    </p:spTree>
    <p:extLst>
      <p:ext uri="{BB962C8B-B14F-4D97-AF65-F5344CB8AC3E}">
        <p14:creationId xmlns:p14="http://schemas.microsoft.com/office/powerpoint/2010/main" val="2171548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6132" y="609600"/>
            <a:ext cx="8767868" cy="412750"/>
          </a:xfrm>
        </p:spPr>
        <p:txBody>
          <a:bodyPr/>
          <a:lstStyle/>
          <a:p>
            <a:r>
              <a:rPr lang="en-US" dirty="0"/>
              <a:t>Top 10 FlexLink Facilities (by Billed Amount Volume)</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12</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63890378"/>
              </p:ext>
            </p:extLst>
          </p:nvPr>
        </p:nvGraphicFramePr>
        <p:xfrm>
          <a:off x="383176" y="1576251"/>
          <a:ext cx="4171406" cy="4512828"/>
        </p:xfrm>
        <a:graphic>
          <a:graphicData uri="http://schemas.openxmlformats.org/drawingml/2006/table">
            <a:tbl>
              <a:tblPr firstRow="1" bandRow="1">
                <a:tableStyleId>{93296810-A885-4BE3-A3E7-6D5BEEA58F35}</a:tableStyleId>
              </a:tblPr>
              <a:tblGrid>
                <a:gridCol w="1341121">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714103">
                  <a:extLst>
                    <a:ext uri="{9D8B030D-6E8A-4147-A177-3AD203B41FA5}">
                      <a16:colId xmlns:a16="http://schemas.microsoft.com/office/drawing/2014/main" val="20002"/>
                    </a:ext>
                  </a:extLst>
                </a:gridCol>
                <a:gridCol w="740229">
                  <a:extLst>
                    <a:ext uri="{9D8B030D-6E8A-4147-A177-3AD203B41FA5}">
                      <a16:colId xmlns:a16="http://schemas.microsoft.com/office/drawing/2014/main" val="20003"/>
                    </a:ext>
                  </a:extLst>
                </a:gridCol>
                <a:gridCol w="766353">
                  <a:extLst>
                    <a:ext uri="{9D8B030D-6E8A-4147-A177-3AD203B41FA5}">
                      <a16:colId xmlns:a16="http://schemas.microsoft.com/office/drawing/2014/main" val="20004"/>
                    </a:ext>
                  </a:extLst>
                </a:gridCol>
              </a:tblGrid>
              <a:tr h="872919">
                <a:tc>
                  <a:txBody>
                    <a:bodyPr/>
                    <a:lstStyle/>
                    <a:p>
                      <a:pPr algn="ctr"/>
                      <a:endParaRPr lang="en-US" sz="1800" dirty="0"/>
                    </a:p>
                  </a:txBody>
                  <a:tcPr marL="91437" marR="91437" marT="45715" marB="45715" anchor="ctr">
                    <a:solidFill>
                      <a:schemeClr val="accent4"/>
                    </a:solidFill>
                  </a:tcPr>
                </a:tc>
                <a:tc>
                  <a:txBody>
                    <a:bodyPr/>
                    <a:lstStyle/>
                    <a:p>
                      <a:pPr algn="ctr"/>
                      <a:r>
                        <a:rPr lang="en-US" sz="1000"/>
                        <a:t># of </a:t>
                      </a:r>
                    </a:p>
                    <a:p>
                      <a:pPr algn="ctr"/>
                      <a:r>
                        <a:rPr lang="en-US" sz="1000"/>
                        <a:t>Claims</a:t>
                      </a:r>
                      <a:endParaRPr lang="en-US" sz="1000" dirty="0"/>
                    </a:p>
                  </a:txBody>
                  <a:tcPr marL="91437" marR="91437" marT="45715" marB="45715" anchor="ctr">
                    <a:solidFill>
                      <a:schemeClr val="accent4"/>
                    </a:solidFill>
                  </a:tcPr>
                </a:tc>
                <a:tc>
                  <a:txBody>
                    <a:bodyPr/>
                    <a:lstStyle/>
                    <a:p>
                      <a:pPr algn="ctr"/>
                      <a:r>
                        <a:rPr lang="en-US" sz="1000"/>
                        <a:t>Billed</a:t>
                      </a:r>
                    </a:p>
                    <a:p>
                      <a:pPr algn="ctr"/>
                      <a:r>
                        <a:rPr lang="en-US" sz="1000"/>
                        <a:t>Amount*</a:t>
                      </a:r>
                      <a:endParaRPr lang="en-US" sz="1000" dirty="0"/>
                    </a:p>
                  </a:txBody>
                  <a:tcPr marL="91437" marR="91437" marT="45715" marB="45715" anchor="ctr">
                    <a:solidFill>
                      <a:schemeClr val="accent4"/>
                    </a:solidFill>
                  </a:tcPr>
                </a:tc>
                <a:tc>
                  <a:txBody>
                    <a:bodyPr/>
                    <a:lstStyle/>
                    <a:p>
                      <a:pPr algn="ctr"/>
                      <a:r>
                        <a:rPr lang="en-US" sz="1000"/>
                        <a:t>Amount</a:t>
                      </a:r>
                    </a:p>
                    <a:p>
                      <a:pPr algn="ctr"/>
                      <a:r>
                        <a:rPr lang="en-US" sz="1000"/>
                        <a:t>Saved</a:t>
                      </a:r>
                    </a:p>
                    <a:p>
                      <a:pPr algn="ctr"/>
                      <a:r>
                        <a:rPr lang="en-US" sz="1000"/>
                        <a:t>off of</a:t>
                      </a:r>
                    </a:p>
                    <a:p>
                      <a:pPr algn="ctr"/>
                      <a:r>
                        <a:rPr lang="en-US" sz="1000"/>
                        <a:t>Billed</a:t>
                      </a:r>
                    </a:p>
                    <a:p>
                      <a:pPr algn="ctr"/>
                      <a:r>
                        <a:rPr lang="en-US" sz="1000"/>
                        <a:t>Amount*</a:t>
                      </a:r>
                      <a:endParaRPr lang="en-US" sz="1000" dirty="0"/>
                    </a:p>
                  </a:txBody>
                  <a:tcPr marL="91437" marR="91437" marT="45715" marB="45715" anchor="ctr">
                    <a:solidFill>
                      <a:schemeClr val="accent4"/>
                    </a:solidFill>
                  </a:tcPr>
                </a:tc>
                <a:tc>
                  <a:txBody>
                    <a:bodyPr/>
                    <a:lstStyle/>
                    <a:p>
                      <a:pPr algn="ctr"/>
                      <a:r>
                        <a:rPr lang="en-US" sz="1000"/>
                        <a:t>Savings</a:t>
                      </a:r>
                    </a:p>
                    <a:p>
                      <a:pPr algn="ctr"/>
                      <a:r>
                        <a:rPr lang="en-US" sz="1000"/>
                        <a:t>%</a:t>
                      </a:r>
                      <a:endParaRPr lang="en-US" sz="1000" dirty="0"/>
                    </a:p>
                  </a:txBody>
                  <a:tcPr marL="91437" marR="91437" marT="45715" marB="45715" anchor="ctr">
                    <a:solidFill>
                      <a:schemeClr val="accent4"/>
                    </a:solidFill>
                  </a:tcPr>
                </a:tc>
                <a:extLst>
                  <a:ext uri="{0D108BD9-81ED-4DB2-BD59-A6C34878D82A}">
                    <a16:rowId xmlns:a16="http://schemas.microsoft.com/office/drawing/2014/main" val="10000"/>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INOVA HEALTH SYSTEM HOSPITALS</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448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$5,494,356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$2,137,719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38.9%</a:t>
                      </a:r>
                    </a:p>
                  </a:txBody>
                  <a:tcPr marL="7620" marR="7620" marT="7620" marB="0" anchor="ctr"/>
                </a:tc>
                <a:extLst>
                  <a:ext uri="{0D108BD9-81ED-4DB2-BD59-A6C34878D82A}">
                    <a16:rowId xmlns:a16="http://schemas.microsoft.com/office/drawing/2014/main" val="10001"/>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RESTON HOSPITAL CENTER</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52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$1,484,745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$1,023,649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68.9%</a:t>
                      </a:r>
                    </a:p>
                  </a:txBody>
                  <a:tcPr marL="7620" marR="7620" marT="7620" marB="0" anchor="ctr"/>
                </a:tc>
                <a:extLst>
                  <a:ext uri="{0D108BD9-81ED-4DB2-BD59-A6C34878D82A}">
                    <a16:rowId xmlns:a16="http://schemas.microsoft.com/office/drawing/2014/main" val="10002"/>
                  </a:ext>
                </a:extLst>
              </a:tr>
              <a:tr h="346032">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MARY WASHINGTON HOSPITAL INC</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186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$1,446,689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$641,474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44.3%</a:t>
                      </a:r>
                    </a:p>
                  </a:txBody>
                  <a:tcPr marL="7620" marR="7620" marT="7620" marB="0" anchor="ctr"/>
                </a:tc>
                <a:extLst>
                  <a:ext uri="{0D108BD9-81ED-4DB2-BD59-A6C34878D82A}">
                    <a16:rowId xmlns:a16="http://schemas.microsoft.com/office/drawing/2014/main" val="10003"/>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FMC SHENANDOAH VALLEY BIOMEDICAL</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54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$1,314,950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$1,234,434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93.9%</a:t>
                      </a:r>
                    </a:p>
                  </a:txBody>
                  <a:tcPr marL="7620" marR="7620" marT="7620" marB="0" anchor="ctr"/>
                </a:tc>
                <a:extLst>
                  <a:ext uri="{0D108BD9-81ED-4DB2-BD59-A6C34878D82A}">
                    <a16:rowId xmlns:a16="http://schemas.microsoft.com/office/drawing/2014/main" val="10004"/>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UVA HEALTH SCIENCES CENTER</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56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$966,223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$545,597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56.5%</a:t>
                      </a:r>
                    </a:p>
                  </a:txBody>
                  <a:tcPr marL="7620" marR="7620" marT="7620" marB="0" anchor="ctr"/>
                </a:tc>
                <a:extLst>
                  <a:ext uri="{0D108BD9-81ED-4DB2-BD59-A6C34878D82A}">
                    <a16:rowId xmlns:a16="http://schemas.microsoft.com/office/drawing/2014/main" val="10005"/>
                  </a:ext>
                </a:extLst>
              </a:tr>
              <a:tr h="405895">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CHRISTIANA CARE HEALTH SERVICES</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135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$915,310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$283,519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31.0%</a:t>
                      </a:r>
                    </a:p>
                  </a:txBody>
                  <a:tcPr marL="7620" marR="7620" marT="7620" marB="0" anchor="ctr"/>
                </a:tc>
                <a:extLst>
                  <a:ext uri="{0D108BD9-81ED-4DB2-BD59-A6C34878D82A}">
                    <a16:rowId xmlns:a16="http://schemas.microsoft.com/office/drawing/2014/main" val="10006"/>
                  </a:ext>
                </a:extLst>
              </a:tr>
              <a:tr h="405895">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BEEBE MEDICAL CENTER</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201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$766,191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$230,060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30.0%</a:t>
                      </a:r>
                    </a:p>
                  </a:txBody>
                  <a:tcPr marL="7620" marR="7620" marT="7620" marB="0" anchor="ctr"/>
                </a:tc>
                <a:extLst>
                  <a:ext uri="{0D108BD9-81ED-4DB2-BD59-A6C34878D82A}">
                    <a16:rowId xmlns:a16="http://schemas.microsoft.com/office/drawing/2014/main" val="10007"/>
                  </a:ext>
                </a:extLst>
              </a:tr>
              <a:tr h="405895">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FAUQUIER HOSPITAL</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161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$726,820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$456,105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62.8%</a:t>
                      </a:r>
                    </a:p>
                  </a:txBody>
                  <a:tcPr marL="7620" marR="7620" marT="7620" marB="0" anchor="ctr"/>
                </a:tc>
                <a:extLst>
                  <a:ext uri="{0D108BD9-81ED-4DB2-BD59-A6C34878D82A}">
                    <a16:rowId xmlns:a16="http://schemas.microsoft.com/office/drawing/2014/main" val="10008"/>
                  </a:ext>
                </a:extLst>
              </a:tr>
              <a:tr h="346032">
                <a:tc>
                  <a:txBody>
                    <a:bodyPr/>
                    <a:lstStyle/>
                    <a:p>
                      <a:pPr algn="l" fontAlgn="b"/>
                      <a:r>
                        <a:rPr lang="en-US" sz="1100" b="1" i="0" u="none" strike="noStrike">
                          <a:solidFill>
                            <a:srgbClr val="000000"/>
                          </a:solidFill>
                          <a:effectLst/>
                          <a:latin typeface="Calibri" panose="020F0502020204030204" pitchFamily="34" charset="0"/>
                          <a:cs typeface="Calibri" panose="020F0502020204030204" pitchFamily="34" charset="0"/>
                        </a:rPr>
                        <a:t>RECTOR AND VISITORS OF TH</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45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$672,601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$392,495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58.4%</a:t>
                      </a:r>
                    </a:p>
                  </a:txBody>
                  <a:tcPr marL="7620" marR="7620" marT="7620" marB="0" anchor="ctr"/>
                </a:tc>
                <a:extLst>
                  <a:ext uri="{0D108BD9-81ED-4DB2-BD59-A6C34878D82A}">
                    <a16:rowId xmlns:a16="http://schemas.microsoft.com/office/drawing/2014/main" val="10009"/>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HCA HEALTH SERVICES OF VIRGINIA</a:t>
                      </a:r>
                    </a:p>
                  </a:txBody>
                  <a:tcPr marL="7620" marR="7620" marT="7620" marB="0" anchor="ctr"/>
                </a:tc>
                <a:tc>
                  <a:txBody>
                    <a:bodyPr/>
                    <a:lstStyle/>
                    <a:p>
                      <a:pPr algn="ctr" fontAlgn="b"/>
                      <a:r>
                        <a:rPr lang="en-US" sz="1100" b="0" i="0" u="none" strike="noStrike">
                          <a:solidFill>
                            <a:srgbClr val="000000"/>
                          </a:solidFill>
                          <a:effectLst/>
                          <a:latin typeface="Calibri" panose="020F0502020204030204" pitchFamily="34" charset="0"/>
                          <a:cs typeface="Calibri" panose="020F0502020204030204" pitchFamily="34" charset="0"/>
                        </a:rPr>
                        <a:t>6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$603,409 </a:t>
                      </a:r>
                    </a:p>
                  </a:txBody>
                  <a:tcPr marL="7620" marR="7620" marT="7620" marB="0" anchor="ctr"/>
                </a:tc>
                <a:tc>
                  <a:txBody>
                    <a:bodyPr/>
                    <a:lstStyle/>
                    <a:p>
                      <a:pPr algn="r" fontAlgn="b"/>
                      <a:r>
                        <a:rPr lang="en-US" sz="1100" b="0" i="0" u="none" strike="noStrike">
                          <a:solidFill>
                            <a:srgbClr val="000000"/>
                          </a:solidFill>
                          <a:effectLst/>
                          <a:latin typeface="Calibri" panose="020F0502020204030204" pitchFamily="34" charset="0"/>
                          <a:cs typeface="Calibri" panose="020F0502020204030204" pitchFamily="34" charset="0"/>
                        </a:rPr>
                        <a:t>$395,811 </a:t>
                      </a:r>
                    </a:p>
                  </a:txBody>
                  <a:tcPr marL="7620" marR="7620" marT="7620" marB="0" anchor="ctr"/>
                </a:tc>
                <a:tc>
                  <a:txBody>
                    <a:bodyPr/>
                    <a:lstStyle/>
                    <a:p>
                      <a:pPr algn="r" fontAlgn="b"/>
                      <a:r>
                        <a:rPr lang="en-US" sz="1100" b="0" i="0" u="none" strike="noStrike" dirty="0">
                          <a:solidFill>
                            <a:srgbClr val="000000"/>
                          </a:solidFill>
                          <a:effectLst/>
                          <a:latin typeface="Calibri" panose="020F0502020204030204" pitchFamily="34" charset="0"/>
                          <a:cs typeface="Calibri" panose="020F0502020204030204" pitchFamily="34" charset="0"/>
                        </a:rPr>
                        <a:t>65.6%</a:t>
                      </a:r>
                    </a:p>
                  </a:txBody>
                  <a:tcPr marL="7620" marR="7620" marT="7620" marB="0" anchor="ctr"/>
                </a:tc>
                <a:extLst>
                  <a:ext uri="{0D108BD9-81ED-4DB2-BD59-A6C34878D82A}">
                    <a16:rowId xmlns:a16="http://schemas.microsoft.com/office/drawing/2014/main" val="10010"/>
                  </a:ext>
                </a:extLst>
              </a:tr>
            </a:tbl>
          </a:graphicData>
        </a:graphic>
      </p:graphicFrame>
      <p:sp>
        <p:nvSpPr>
          <p:cNvPr id="2" name="TextBox 1"/>
          <p:cNvSpPr txBox="1"/>
          <p:nvPr/>
        </p:nvSpPr>
        <p:spPr>
          <a:xfrm>
            <a:off x="383176" y="6454727"/>
            <a:ext cx="2315057" cy="276999"/>
          </a:xfrm>
          <a:prstGeom prst="rect">
            <a:avLst/>
          </a:prstGeom>
          <a:noFill/>
        </p:spPr>
        <p:txBody>
          <a:bodyPr wrap="none" rtlCol="0">
            <a:spAutoFit/>
          </a:bodyPr>
          <a:lstStyle/>
          <a:p>
            <a:r>
              <a:rPr lang="en-US" sz="1200" dirty="0"/>
              <a:t>*Rounded to the Nearest Dollar</a:t>
            </a:r>
          </a:p>
        </p:txBody>
      </p:sp>
      <p:graphicFrame>
        <p:nvGraphicFramePr>
          <p:cNvPr id="6" name="Table 5"/>
          <p:cNvGraphicFramePr>
            <a:graphicFrameLocks noGrp="1"/>
          </p:cNvGraphicFramePr>
          <p:nvPr>
            <p:extLst>
              <p:ext uri="{D42A27DB-BD31-4B8C-83A1-F6EECF244321}">
                <p14:modId xmlns:p14="http://schemas.microsoft.com/office/powerpoint/2010/main" val="2696391873"/>
              </p:ext>
            </p:extLst>
          </p:nvPr>
        </p:nvGraphicFramePr>
        <p:xfrm>
          <a:off x="4833258" y="1576251"/>
          <a:ext cx="4267199" cy="4532813"/>
        </p:xfrm>
        <a:graphic>
          <a:graphicData uri="http://schemas.openxmlformats.org/drawingml/2006/table">
            <a:tbl>
              <a:tblPr firstRow="1" bandRow="1">
                <a:tableStyleId>{93296810-A885-4BE3-A3E7-6D5BEEA58F35}</a:tableStyleId>
              </a:tblPr>
              <a:tblGrid>
                <a:gridCol w="1463039">
                  <a:extLst>
                    <a:ext uri="{9D8B030D-6E8A-4147-A177-3AD203B41FA5}">
                      <a16:colId xmlns:a16="http://schemas.microsoft.com/office/drawing/2014/main" val="20000"/>
                    </a:ext>
                  </a:extLst>
                </a:gridCol>
                <a:gridCol w="600892">
                  <a:extLst>
                    <a:ext uri="{9D8B030D-6E8A-4147-A177-3AD203B41FA5}">
                      <a16:colId xmlns:a16="http://schemas.microsoft.com/office/drawing/2014/main" val="20001"/>
                    </a:ext>
                  </a:extLst>
                </a:gridCol>
                <a:gridCol w="714102">
                  <a:extLst>
                    <a:ext uri="{9D8B030D-6E8A-4147-A177-3AD203B41FA5}">
                      <a16:colId xmlns:a16="http://schemas.microsoft.com/office/drawing/2014/main" val="20002"/>
                    </a:ext>
                  </a:extLst>
                </a:gridCol>
                <a:gridCol w="731520">
                  <a:extLst>
                    <a:ext uri="{9D8B030D-6E8A-4147-A177-3AD203B41FA5}">
                      <a16:colId xmlns:a16="http://schemas.microsoft.com/office/drawing/2014/main" val="20003"/>
                    </a:ext>
                  </a:extLst>
                </a:gridCol>
                <a:gridCol w="757646">
                  <a:extLst>
                    <a:ext uri="{9D8B030D-6E8A-4147-A177-3AD203B41FA5}">
                      <a16:colId xmlns:a16="http://schemas.microsoft.com/office/drawing/2014/main" val="20004"/>
                    </a:ext>
                  </a:extLst>
                </a:gridCol>
              </a:tblGrid>
              <a:tr h="892904">
                <a:tc>
                  <a:txBody>
                    <a:bodyPr/>
                    <a:lstStyle/>
                    <a:p>
                      <a:pPr algn="ctr"/>
                      <a:endParaRPr lang="en-US" sz="1800" dirty="0"/>
                    </a:p>
                  </a:txBody>
                  <a:tcPr marL="91437" marR="91437" marT="45715" marB="45715" anchor="ctr">
                    <a:solidFill>
                      <a:schemeClr val="accent4"/>
                    </a:solidFill>
                  </a:tcPr>
                </a:tc>
                <a:tc>
                  <a:txBody>
                    <a:bodyPr/>
                    <a:lstStyle/>
                    <a:p>
                      <a:pPr algn="ctr"/>
                      <a:r>
                        <a:rPr lang="en-US" sz="1000" dirty="0"/>
                        <a:t># of </a:t>
                      </a:r>
                    </a:p>
                    <a:p>
                      <a:pPr algn="ctr"/>
                      <a:r>
                        <a:rPr lang="en-US" sz="1000" dirty="0"/>
                        <a:t>Claims</a:t>
                      </a:r>
                    </a:p>
                  </a:txBody>
                  <a:tcPr marL="91437" marR="91437" marT="45715" marB="45715" anchor="ctr">
                    <a:solidFill>
                      <a:schemeClr val="accent4"/>
                    </a:solidFill>
                  </a:tcPr>
                </a:tc>
                <a:tc>
                  <a:txBody>
                    <a:bodyPr/>
                    <a:lstStyle/>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Amount</a:t>
                      </a:r>
                    </a:p>
                    <a:p>
                      <a:pPr algn="ctr"/>
                      <a:r>
                        <a:rPr lang="en-US" sz="1000" dirty="0"/>
                        <a:t>Saved</a:t>
                      </a:r>
                    </a:p>
                    <a:p>
                      <a:pPr algn="ctr"/>
                      <a:r>
                        <a:rPr lang="en-US" sz="1000" dirty="0"/>
                        <a:t>off of</a:t>
                      </a:r>
                    </a:p>
                    <a:p>
                      <a:pPr algn="ctr"/>
                      <a:r>
                        <a:rPr lang="en-US" sz="1000" dirty="0"/>
                        <a:t>Billed</a:t>
                      </a:r>
                    </a:p>
                    <a:p>
                      <a:pPr algn="ctr"/>
                      <a:r>
                        <a:rPr lang="en-US" sz="1000" dirty="0"/>
                        <a:t>Amount*</a:t>
                      </a:r>
                    </a:p>
                  </a:txBody>
                  <a:tcPr marL="91437" marR="91437" marT="45715" marB="45715" anchor="ctr">
                    <a:solidFill>
                      <a:schemeClr val="accent4"/>
                    </a:solidFill>
                  </a:tcPr>
                </a:tc>
                <a:tc>
                  <a:txBody>
                    <a:bodyPr/>
                    <a:lstStyle/>
                    <a:p>
                      <a:pPr algn="ctr"/>
                      <a:r>
                        <a:rPr lang="en-US" sz="1000" dirty="0"/>
                        <a:t>Savings</a:t>
                      </a:r>
                    </a:p>
                    <a:p>
                      <a:pPr algn="ctr"/>
                      <a:r>
                        <a:rPr lang="en-US" sz="1000" dirty="0"/>
                        <a:t>%</a:t>
                      </a:r>
                    </a:p>
                  </a:txBody>
                  <a:tcPr marL="91437" marR="91437" marT="45715" marB="45715" anchor="ctr">
                    <a:solidFill>
                      <a:schemeClr val="accent4"/>
                    </a:solidFill>
                  </a:tcPr>
                </a:tc>
                <a:extLst>
                  <a:ext uri="{0D108BD9-81ED-4DB2-BD59-A6C34878D82A}">
                    <a16:rowId xmlns:a16="http://schemas.microsoft.com/office/drawing/2014/main" val="10000"/>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INOVA HEALTH SYSTEM HOSPITALS</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510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$4,163,096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$1,266,600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30.4%</a:t>
                      </a:r>
                    </a:p>
                  </a:txBody>
                  <a:tcPr marL="7620" marR="7620" marT="7620" marB="0" anchor="ctr"/>
                </a:tc>
                <a:extLst>
                  <a:ext uri="{0D108BD9-81ED-4DB2-BD59-A6C34878D82A}">
                    <a16:rowId xmlns:a16="http://schemas.microsoft.com/office/drawing/2014/main" val="10001"/>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MARY WASHINGTON HOSPITAL INC</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274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$2,416,337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$1,263,765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52.3%</a:t>
                      </a:r>
                    </a:p>
                  </a:txBody>
                  <a:tcPr marL="7620" marR="7620" marT="7620" marB="0" anchor="ctr"/>
                </a:tc>
                <a:extLst>
                  <a:ext uri="{0D108BD9-81ED-4DB2-BD59-A6C34878D82A}">
                    <a16:rowId xmlns:a16="http://schemas.microsoft.com/office/drawing/2014/main" val="10002"/>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CHRISTIANA CARE HEALTH SERVICES</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126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$2,133,123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$472,130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22.1%</a:t>
                      </a:r>
                    </a:p>
                  </a:txBody>
                  <a:tcPr marL="7620" marR="7620" marT="7620" marB="0" anchor="ctr"/>
                </a:tc>
                <a:extLst>
                  <a:ext uri="{0D108BD9-81ED-4DB2-BD59-A6C34878D82A}">
                    <a16:rowId xmlns:a16="http://schemas.microsoft.com/office/drawing/2014/main" val="10003"/>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RESTON HOSPITAL CENTER</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$1,468,116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$953,643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65.0%</a:t>
                      </a:r>
                    </a:p>
                  </a:txBody>
                  <a:tcPr marL="7620" marR="7620" marT="7620" marB="0" anchor="ctr"/>
                </a:tc>
                <a:extLst>
                  <a:ext uri="{0D108BD9-81ED-4DB2-BD59-A6C34878D82A}">
                    <a16:rowId xmlns:a16="http://schemas.microsoft.com/office/drawing/2014/main" val="10004"/>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BEEBE MEDICAL CENTER</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218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$1,209,743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$376,758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31.1%</a:t>
                      </a:r>
                    </a:p>
                  </a:txBody>
                  <a:tcPr marL="7620" marR="7620" marT="7620" marB="0" anchor="ctr"/>
                </a:tc>
                <a:extLst>
                  <a:ext uri="{0D108BD9-81ED-4DB2-BD59-A6C34878D82A}">
                    <a16:rowId xmlns:a16="http://schemas.microsoft.com/office/drawing/2014/main" val="10005"/>
                  </a:ext>
                </a:extLst>
              </a:tr>
              <a:tr h="405895">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CHIPPENHAM MEDICAL CENTER</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$1,183,541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$939,357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79.4%</a:t>
                      </a:r>
                    </a:p>
                  </a:txBody>
                  <a:tcPr marL="7620" marR="7620" marT="7620" marB="0" anchor="ctr"/>
                </a:tc>
                <a:extLst>
                  <a:ext uri="{0D108BD9-81ED-4DB2-BD59-A6C34878D82A}">
                    <a16:rowId xmlns:a16="http://schemas.microsoft.com/office/drawing/2014/main" val="10006"/>
                  </a:ext>
                </a:extLst>
              </a:tr>
              <a:tr h="405895">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LANSDOWNE DIALYSIS TOTAL</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58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$1,174,977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$1,050,959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89.4%</a:t>
                      </a:r>
                    </a:p>
                  </a:txBody>
                  <a:tcPr marL="7620" marR="7620" marT="7620" marB="0" anchor="ctr"/>
                </a:tc>
                <a:extLst>
                  <a:ext uri="{0D108BD9-81ED-4DB2-BD59-A6C34878D82A}">
                    <a16:rowId xmlns:a16="http://schemas.microsoft.com/office/drawing/2014/main" val="10007"/>
                  </a:ext>
                </a:extLst>
              </a:tr>
              <a:tr h="405895">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UVA HEALTH SCIENCES CENTER</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87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$1,091,840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$717,830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65.7%</a:t>
                      </a:r>
                    </a:p>
                  </a:txBody>
                  <a:tcPr marL="7620" marR="7620" marT="7620" marB="0" anchor="ctr"/>
                </a:tc>
                <a:extLst>
                  <a:ext uri="{0D108BD9-81ED-4DB2-BD59-A6C34878D82A}">
                    <a16:rowId xmlns:a16="http://schemas.microsoft.com/office/drawing/2014/main" val="10008"/>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FAUQUIER HOSPITAL</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159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$961,124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$558,833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58.1%</a:t>
                      </a:r>
                    </a:p>
                  </a:txBody>
                  <a:tcPr marL="7620" marR="7620" marT="7620" marB="0" anchor="ctr"/>
                </a:tc>
                <a:extLst>
                  <a:ext uri="{0D108BD9-81ED-4DB2-BD59-A6C34878D82A}">
                    <a16:rowId xmlns:a16="http://schemas.microsoft.com/office/drawing/2014/main" val="10009"/>
                  </a:ext>
                </a:extLst>
              </a:tr>
              <a:tr h="346032">
                <a:tc>
                  <a:txBody>
                    <a:bodyPr/>
                    <a:lstStyle/>
                    <a:p>
                      <a:pPr algn="l" fontAlgn="b"/>
                      <a:r>
                        <a:rPr lang="en-US" sz="1100" b="1" i="0" u="none" strike="noStrike" dirty="0">
                          <a:solidFill>
                            <a:srgbClr val="000000"/>
                          </a:solidFill>
                          <a:effectLst/>
                          <a:latin typeface="Calibri" panose="020F0502020204030204" pitchFamily="34" charset="0"/>
                          <a:cs typeface="Calibri" panose="020F0502020204030204" pitchFamily="34" charset="0"/>
                        </a:rPr>
                        <a:t>SENTARA NORTHERN VIRGINIA</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66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$801,096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$313,388 </a:t>
                      </a:r>
                    </a:p>
                  </a:txBody>
                  <a:tcPr marL="7620" marR="7620" marT="7620" marB="0" anchor="ctr"/>
                </a:tc>
                <a:tc>
                  <a:txBody>
                    <a:bodyPr/>
                    <a:lstStyle/>
                    <a:p>
                      <a:pPr algn="ctr" fontAlgn="b"/>
                      <a:r>
                        <a:rPr lang="en-US" sz="1100" b="0" i="0" u="none" strike="noStrike" dirty="0">
                          <a:solidFill>
                            <a:srgbClr val="000000"/>
                          </a:solidFill>
                          <a:effectLst/>
                          <a:latin typeface="Calibri" panose="020F0502020204030204" pitchFamily="34" charset="0"/>
                          <a:cs typeface="Calibri" panose="020F0502020204030204" pitchFamily="34" charset="0"/>
                        </a:rPr>
                        <a:t>39.1%</a:t>
                      </a:r>
                    </a:p>
                  </a:txBody>
                  <a:tcPr marL="7620" marR="7620" marT="7620" marB="0" anchor="ctr"/>
                </a:tc>
                <a:extLst>
                  <a:ext uri="{0D108BD9-81ED-4DB2-BD59-A6C34878D82A}">
                    <a16:rowId xmlns:a16="http://schemas.microsoft.com/office/drawing/2014/main" val="10010"/>
                  </a:ext>
                </a:extLst>
              </a:tr>
            </a:tbl>
          </a:graphicData>
        </a:graphic>
      </p:graphicFrame>
      <p:sp>
        <p:nvSpPr>
          <p:cNvPr id="7" name="TextBox 6"/>
          <p:cNvSpPr txBox="1"/>
          <p:nvPr/>
        </p:nvSpPr>
        <p:spPr>
          <a:xfrm>
            <a:off x="383176" y="1128543"/>
            <a:ext cx="697627" cy="369332"/>
          </a:xfrm>
          <a:prstGeom prst="rect">
            <a:avLst/>
          </a:prstGeom>
          <a:noFill/>
        </p:spPr>
        <p:txBody>
          <a:bodyPr wrap="none" rtlCol="0">
            <a:spAutoFit/>
          </a:bodyPr>
          <a:lstStyle/>
          <a:p>
            <a:r>
              <a:rPr lang="en-US" dirty="0">
                <a:highlight>
                  <a:srgbClr val="FFFFFF"/>
                </a:highlight>
              </a:rPr>
              <a:t>2021</a:t>
            </a:r>
          </a:p>
        </p:txBody>
      </p:sp>
      <p:sp>
        <p:nvSpPr>
          <p:cNvPr id="8" name="TextBox 7"/>
          <p:cNvSpPr txBox="1"/>
          <p:nvPr/>
        </p:nvSpPr>
        <p:spPr>
          <a:xfrm>
            <a:off x="4798423" y="1128543"/>
            <a:ext cx="697627" cy="369332"/>
          </a:xfrm>
          <a:prstGeom prst="rect">
            <a:avLst/>
          </a:prstGeom>
          <a:noFill/>
        </p:spPr>
        <p:txBody>
          <a:bodyPr wrap="none" rtlCol="0">
            <a:spAutoFit/>
          </a:bodyPr>
          <a:lstStyle/>
          <a:p>
            <a:r>
              <a:rPr lang="en-US" dirty="0"/>
              <a:t>2020</a:t>
            </a:r>
          </a:p>
        </p:txBody>
      </p:sp>
    </p:spTree>
    <p:extLst>
      <p:ext uri="{BB962C8B-B14F-4D97-AF65-F5344CB8AC3E}">
        <p14:creationId xmlns:p14="http://schemas.microsoft.com/office/powerpoint/2010/main" val="2278868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Top 10 Facilities (as a % of Total Billed)</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13</a:t>
            </a:fld>
            <a:endParaRPr lang="en-US" dirty="0"/>
          </a:p>
        </p:txBody>
      </p:sp>
      <p:graphicFrame>
        <p:nvGraphicFramePr>
          <p:cNvPr id="6" name="Object 4"/>
          <p:cNvGraphicFramePr>
            <a:graphicFrameLocks noGrp="1"/>
          </p:cNvGraphicFramePr>
          <p:nvPr>
            <p:extLst>
              <p:ext uri="{D42A27DB-BD31-4B8C-83A1-F6EECF244321}">
                <p14:modId xmlns:p14="http://schemas.microsoft.com/office/powerpoint/2010/main" val="3764275410"/>
              </p:ext>
            </p:extLst>
          </p:nvPr>
        </p:nvGraphicFramePr>
        <p:xfrm>
          <a:off x="435427" y="1402080"/>
          <a:ext cx="7942219" cy="22468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Object 4"/>
          <p:cNvGraphicFramePr>
            <a:graphicFrameLocks noGrp="1"/>
          </p:cNvGraphicFramePr>
          <p:nvPr>
            <p:extLst>
              <p:ext uri="{D42A27DB-BD31-4B8C-83A1-F6EECF244321}">
                <p14:modId xmlns:p14="http://schemas.microsoft.com/office/powerpoint/2010/main" val="1843220750"/>
              </p:ext>
            </p:extLst>
          </p:nvPr>
        </p:nvGraphicFramePr>
        <p:xfrm>
          <a:off x="466378" y="4089009"/>
          <a:ext cx="7876433" cy="2250831"/>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995749" y="3761434"/>
            <a:ext cx="697627" cy="369332"/>
          </a:xfrm>
          <a:prstGeom prst="rect">
            <a:avLst/>
          </a:prstGeom>
          <a:noFill/>
        </p:spPr>
        <p:txBody>
          <a:bodyPr wrap="none" rtlCol="0">
            <a:spAutoFit/>
          </a:bodyPr>
          <a:lstStyle/>
          <a:p>
            <a:r>
              <a:rPr lang="en-US" dirty="0"/>
              <a:t>2020</a:t>
            </a:r>
          </a:p>
        </p:txBody>
      </p:sp>
      <p:sp>
        <p:nvSpPr>
          <p:cNvPr id="7" name="TextBox 6"/>
          <p:cNvSpPr txBox="1"/>
          <p:nvPr/>
        </p:nvSpPr>
        <p:spPr>
          <a:xfrm>
            <a:off x="2995749" y="1095495"/>
            <a:ext cx="697627" cy="369332"/>
          </a:xfrm>
          <a:prstGeom prst="rect">
            <a:avLst/>
          </a:prstGeom>
          <a:noFill/>
        </p:spPr>
        <p:txBody>
          <a:bodyPr wrap="none" rtlCol="0">
            <a:spAutoFit/>
          </a:bodyPr>
          <a:lstStyle/>
          <a:p>
            <a:r>
              <a:rPr lang="en-US" dirty="0"/>
              <a:t>2021</a:t>
            </a:r>
          </a:p>
        </p:txBody>
      </p:sp>
    </p:spTree>
    <p:extLst>
      <p:ext uri="{BB962C8B-B14F-4D97-AF65-F5344CB8AC3E}">
        <p14:creationId xmlns:p14="http://schemas.microsoft.com/office/powerpoint/2010/main" val="1370170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6132" y="1303020"/>
            <a:ext cx="4422292" cy="5332911"/>
          </a:xfrm>
        </p:spPr>
        <p:txBody>
          <a:bodyPr>
            <a:normAutofit fontScale="92500" lnSpcReduction="20000"/>
          </a:bodyPr>
          <a:lstStyle/>
          <a:p>
            <a:pPr marL="342900" lvl="0" indent="-342900" eaLnBrk="1" hangingPunct="1">
              <a:buSzPct val="85000"/>
              <a:buFont typeface="Wingdings" pitchFamily="2" charset="2"/>
              <a:buChar char="v"/>
            </a:pPr>
            <a:r>
              <a:rPr lang="en-US" altLang="en-US" sz="2600" kern="0" spc="0" dirty="0">
                <a:solidFill>
                  <a:srgbClr val="000000"/>
                </a:solidFill>
                <a:latin typeface="Arial"/>
                <a:cs typeface="+mn-cs"/>
              </a:rPr>
              <a:t>2021 Local NetLease Admin Charges:</a:t>
            </a:r>
          </a:p>
          <a:p>
            <a:pPr marL="742950" lvl="1" indent="-285750" eaLnBrk="1" hangingPunct="1">
              <a:buFont typeface="Wingdings" pitchFamily="2" charset="2"/>
              <a:buChar char="w"/>
            </a:pPr>
            <a:r>
              <a:rPr lang="en-US" altLang="en-US" sz="2000" kern="0" spc="0" dirty="0">
                <a:solidFill>
                  <a:srgbClr val="000000"/>
                </a:solidFill>
                <a:latin typeface="Arial"/>
              </a:rPr>
              <a:t>$</a:t>
            </a:r>
            <a:r>
              <a:rPr lang="en-US" altLang="en-US" sz="2000" kern="0" spc="0" dirty="0">
                <a:solidFill>
                  <a:srgbClr val="000000"/>
                </a:solidFill>
                <a:highlight>
                  <a:srgbClr val="FFFFFF"/>
                </a:highlight>
                <a:latin typeface="Arial"/>
              </a:rPr>
              <a:t>4.66 </a:t>
            </a:r>
            <a:r>
              <a:rPr lang="en-US" altLang="en-US" sz="2000" kern="0" spc="0" dirty="0">
                <a:solidFill>
                  <a:srgbClr val="000000"/>
                </a:solidFill>
                <a:latin typeface="Arial"/>
              </a:rPr>
              <a:t>per subscriber per month from Jan. 1, 2021 – Dec. 31, 2021</a:t>
            </a:r>
          </a:p>
          <a:p>
            <a:pPr marL="742950" lvl="1" indent="-285750" eaLnBrk="1" hangingPunct="1">
              <a:buFont typeface="Wingdings" pitchFamily="2" charset="2"/>
              <a:buChar char="w"/>
            </a:pPr>
            <a:r>
              <a:rPr lang="en-US" altLang="en-US" sz="2000" kern="0" spc="0" dirty="0">
                <a:solidFill>
                  <a:srgbClr val="000000"/>
                </a:solidFill>
                <a:latin typeface="Arial"/>
              </a:rPr>
              <a:t>Average number of Local NetLease subscribers in 2021 was </a:t>
            </a:r>
            <a:r>
              <a:rPr lang="en-US" altLang="en-US" sz="2000" kern="0" spc="0" dirty="0">
                <a:solidFill>
                  <a:srgbClr val="000000"/>
                </a:solidFill>
                <a:highlight>
                  <a:srgbClr val="FFFFFF"/>
                </a:highlight>
                <a:latin typeface="Arial"/>
              </a:rPr>
              <a:t>7,982. </a:t>
            </a:r>
            <a:r>
              <a:rPr lang="en-US" altLang="en-US" sz="2000" i="1" kern="0" spc="0" dirty="0">
                <a:solidFill>
                  <a:srgbClr val="1F355E"/>
                </a:solidFill>
                <a:highlight>
                  <a:srgbClr val="FFFFFF"/>
                </a:highlight>
                <a:latin typeface="Arial"/>
              </a:rPr>
              <a:t>(In 2020, it was </a:t>
            </a:r>
            <a:r>
              <a:rPr lang="en-US" altLang="en-US" sz="2000" kern="0" spc="0" dirty="0">
                <a:solidFill>
                  <a:srgbClr val="000000"/>
                </a:solidFill>
                <a:highlight>
                  <a:srgbClr val="FFFFFF"/>
                </a:highlight>
                <a:latin typeface="Arial"/>
              </a:rPr>
              <a:t>8,389</a:t>
            </a:r>
            <a:r>
              <a:rPr lang="en-US" altLang="en-US" sz="2000" i="1" kern="0" spc="0" dirty="0">
                <a:solidFill>
                  <a:srgbClr val="1F355E"/>
                </a:solidFill>
                <a:highlight>
                  <a:srgbClr val="FFFFFF"/>
                </a:highlight>
                <a:latin typeface="Arial"/>
              </a:rPr>
              <a:t>).</a:t>
            </a:r>
            <a:r>
              <a:rPr lang="en-US" altLang="en-US" sz="2000" kern="0" spc="0" dirty="0">
                <a:solidFill>
                  <a:schemeClr val="accent1">
                    <a:lumMod val="75000"/>
                  </a:schemeClr>
                </a:solidFill>
                <a:highlight>
                  <a:srgbClr val="FFFFFF"/>
                </a:highlight>
                <a:latin typeface="Arial"/>
              </a:rPr>
              <a:t>  </a:t>
            </a:r>
            <a:r>
              <a:rPr lang="en-US" altLang="en-US" sz="2000" kern="0" spc="0" dirty="0">
                <a:solidFill>
                  <a:srgbClr val="1F355E"/>
                </a:solidFill>
                <a:highlight>
                  <a:srgbClr val="FFFFFF"/>
                </a:highlight>
                <a:latin typeface="Arial"/>
              </a:rPr>
              <a:t>2021 was a </a:t>
            </a:r>
            <a:r>
              <a:rPr lang="en-US" altLang="en-US" sz="2000" kern="0" spc="0" dirty="0">
                <a:solidFill>
                  <a:srgbClr val="FF0000"/>
                </a:solidFill>
                <a:highlight>
                  <a:srgbClr val="FFFFFF"/>
                </a:highlight>
                <a:latin typeface="Arial"/>
              </a:rPr>
              <a:t>4.85% decrease</a:t>
            </a:r>
            <a:r>
              <a:rPr lang="en-US" altLang="en-US" sz="2000" kern="0" spc="0" dirty="0">
                <a:solidFill>
                  <a:srgbClr val="1F355E"/>
                </a:solidFill>
                <a:highlight>
                  <a:srgbClr val="FFFFFF"/>
                </a:highlight>
                <a:latin typeface="Arial"/>
              </a:rPr>
              <a:t> </a:t>
            </a:r>
            <a:r>
              <a:rPr lang="en-US" altLang="en-US" sz="2000" kern="0" spc="0" dirty="0">
                <a:solidFill>
                  <a:srgbClr val="1F355E"/>
                </a:solidFill>
                <a:latin typeface="Arial"/>
              </a:rPr>
              <a:t>from the previous year.</a:t>
            </a:r>
          </a:p>
          <a:p>
            <a:pPr marL="742950" lvl="1" indent="-285750" eaLnBrk="1" hangingPunct="1">
              <a:buFont typeface="Wingdings" pitchFamily="2" charset="2"/>
              <a:buChar char="w"/>
            </a:pPr>
            <a:r>
              <a:rPr lang="en-US" altLang="en-US" sz="2000" kern="0" spc="0" dirty="0">
                <a:solidFill>
                  <a:srgbClr val="000000"/>
                </a:solidFill>
                <a:latin typeface="Arial"/>
              </a:rPr>
              <a:t>Total average monthly CareFirst Administrative Cost for</a:t>
            </a:r>
            <a:r>
              <a:rPr lang="en-US" altLang="en-US" sz="2000" kern="0" spc="0" dirty="0">
                <a:solidFill>
                  <a:srgbClr val="000000"/>
                </a:solidFill>
                <a:highlight>
                  <a:srgbClr val="FFFFFF"/>
                </a:highlight>
                <a:latin typeface="Arial"/>
              </a:rPr>
              <a:t> Local NetLease in 2021 was $37,196</a:t>
            </a:r>
            <a:r>
              <a:rPr lang="en-US" altLang="en-US" sz="2000" kern="0" spc="0" dirty="0">
                <a:solidFill>
                  <a:srgbClr val="000000"/>
                </a:solidFill>
                <a:latin typeface="Arial"/>
              </a:rPr>
              <a:t>.</a:t>
            </a:r>
            <a:r>
              <a:rPr lang="en-US" altLang="en-US" sz="2000" i="1" kern="0" spc="0" dirty="0">
                <a:solidFill>
                  <a:schemeClr val="accent1">
                    <a:lumMod val="75000"/>
                  </a:schemeClr>
                </a:solidFill>
                <a:latin typeface="Arial"/>
              </a:rPr>
              <a:t> </a:t>
            </a:r>
            <a:r>
              <a:rPr lang="en-US" altLang="en-US" sz="2000" i="1" kern="0" spc="0" dirty="0">
                <a:solidFill>
                  <a:srgbClr val="1F355E"/>
                </a:solidFill>
                <a:latin typeface="Arial"/>
              </a:rPr>
              <a:t>(In 2020, it was $</a:t>
            </a:r>
            <a:r>
              <a:rPr lang="en-US" altLang="en-US" sz="2000" kern="0" spc="0" dirty="0">
                <a:solidFill>
                  <a:srgbClr val="000000"/>
                </a:solidFill>
                <a:highlight>
                  <a:srgbClr val="FFFFFF"/>
                </a:highlight>
                <a:latin typeface="Arial"/>
              </a:rPr>
              <a:t> 37,918</a:t>
            </a:r>
            <a:r>
              <a:rPr lang="en-US" altLang="en-US" sz="2000" i="1" kern="0" spc="0" dirty="0">
                <a:solidFill>
                  <a:srgbClr val="1F355E"/>
                </a:solidFill>
                <a:latin typeface="Arial"/>
              </a:rPr>
              <a:t>). </a:t>
            </a:r>
          </a:p>
          <a:p>
            <a:pPr marL="742950" lvl="1" indent="-285750" eaLnBrk="1" hangingPunct="1">
              <a:buFont typeface="Wingdings" pitchFamily="2" charset="2"/>
              <a:buChar char="w"/>
            </a:pPr>
            <a:r>
              <a:rPr lang="en-US" altLang="en-US" sz="2000" kern="0" spc="0" dirty="0">
                <a:solidFill>
                  <a:srgbClr val="000000"/>
                </a:solidFill>
                <a:latin typeface="Arial"/>
              </a:rPr>
              <a:t>Total CareFirst Administrative Cost for Local NetLease </a:t>
            </a:r>
            <a:r>
              <a:rPr lang="en-US" altLang="en-US" sz="2000" kern="0" spc="0" dirty="0">
                <a:solidFill>
                  <a:srgbClr val="000000"/>
                </a:solidFill>
                <a:highlight>
                  <a:srgbClr val="FFFFFF"/>
                </a:highlight>
                <a:latin typeface="Arial"/>
              </a:rPr>
              <a:t>to FELRA in 2021 was </a:t>
            </a:r>
            <a:r>
              <a:rPr lang="en-US" altLang="en-US" sz="2000" b="1" kern="0" spc="0" dirty="0">
                <a:solidFill>
                  <a:srgbClr val="000000"/>
                </a:solidFill>
                <a:highlight>
                  <a:srgbClr val="FFFFFF"/>
                </a:highlight>
                <a:latin typeface="Arial"/>
              </a:rPr>
              <a:t>$446,353. </a:t>
            </a:r>
            <a:r>
              <a:rPr lang="en-US" altLang="en-US" sz="2000" i="1" kern="0" spc="0" dirty="0">
                <a:solidFill>
                  <a:srgbClr val="1F355E"/>
                </a:solidFill>
                <a:highlight>
                  <a:srgbClr val="FFFFFF"/>
                </a:highlight>
                <a:latin typeface="Arial"/>
              </a:rPr>
              <a:t>(In 2020, it was $455,019). 2021</a:t>
            </a:r>
            <a:r>
              <a:rPr lang="en-US" altLang="en-US" sz="2000" kern="0" spc="0" dirty="0">
                <a:solidFill>
                  <a:srgbClr val="1F355E"/>
                </a:solidFill>
                <a:highlight>
                  <a:srgbClr val="FFFFFF"/>
                </a:highlight>
                <a:latin typeface="Arial"/>
              </a:rPr>
              <a:t> was a </a:t>
            </a:r>
            <a:r>
              <a:rPr lang="en-US" altLang="en-US" sz="2000" kern="0" spc="0" dirty="0">
                <a:solidFill>
                  <a:srgbClr val="FF0000"/>
                </a:solidFill>
                <a:highlight>
                  <a:srgbClr val="FFFFFF"/>
                </a:highlight>
                <a:latin typeface="Arial"/>
              </a:rPr>
              <a:t>1.90% decrease </a:t>
            </a:r>
            <a:r>
              <a:rPr lang="en-US" altLang="en-US" sz="2000" kern="0" spc="0" dirty="0">
                <a:solidFill>
                  <a:srgbClr val="1F355E"/>
                </a:solidFill>
                <a:latin typeface="Arial"/>
              </a:rPr>
              <a:t>from the previous year.</a:t>
            </a:r>
            <a:endParaRPr lang="en-US" altLang="en-US" sz="2000" b="1" kern="0" spc="0" dirty="0">
              <a:solidFill>
                <a:srgbClr val="000000"/>
              </a:solidFill>
              <a:latin typeface="Arial"/>
            </a:endParaRPr>
          </a:p>
          <a:p>
            <a:endParaRPr lang="en-US" dirty="0"/>
          </a:p>
        </p:txBody>
      </p:sp>
      <p:sp>
        <p:nvSpPr>
          <p:cNvPr id="3" name="Title 2"/>
          <p:cNvSpPr>
            <a:spLocks noGrp="1"/>
          </p:cNvSpPr>
          <p:nvPr>
            <p:ph type="title"/>
          </p:nvPr>
        </p:nvSpPr>
        <p:spPr/>
        <p:txBody>
          <a:bodyPr/>
          <a:lstStyle/>
          <a:p>
            <a:r>
              <a:rPr lang="en-US" dirty="0"/>
              <a:t>Local Network Lease Administrative Fees- </a:t>
            </a:r>
            <a:r>
              <a:rPr lang="en-US" dirty="0">
                <a:solidFill>
                  <a:srgbClr val="FF0000"/>
                </a:solidFill>
              </a:rPr>
              <a:t>FELRA</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14</a:t>
            </a:fld>
            <a:endParaRPr lang="en-US" dirty="0"/>
          </a:p>
        </p:txBody>
      </p:sp>
      <p:graphicFrame>
        <p:nvGraphicFramePr>
          <p:cNvPr id="7" name="Object 4"/>
          <p:cNvGraphicFramePr>
            <a:graphicFrameLocks/>
          </p:cNvGraphicFramePr>
          <p:nvPr>
            <p:extLst>
              <p:ext uri="{D42A27DB-BD31-4B8C-83A1-F6EECF244321}">
                <p14:modId xmlns:p14="http://schemas.microsoft.com/office/powerpoint/2010/main" val="3682272178"/>
              </p:ext>
            </p:extLst>
          </p:nvPr>
        </p:nvGraphicFramePr>
        <p:xfrm>
          <a:off x="5183778" y="1184365"/>
          <a:ext cx="3648891" cy="24209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Object 4"/>
          <p:cNvGraphicFramePr>
            <a:graphicFrameLocks/>
          </p:cNvGraphicFramePr>
          <p:nvPr>
            <p:extLst>
              <p:ext uri="{D42A27DB-BD31-4B8C-83A1-F6EECF244321}">
                <p14:modId xmlns:p14="http://schemas.microsoft.com/office/powerpoint/2010/main" val="3646091556"/>
              </p:ext>
            </p:extLst>
          </p:nvPr>
        </p:nvGraphicFramePr>
        <p:xfrm>
          <a:off x="5222967" y="3749040"/>
          <a:ext cx="3648891" cy="24340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56339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6132" y="1303020"/>
            <a:ext cx="4500668" cy="5332911"/>
          </a:xfrm>
        </p:spPr>
        <p:txBody>
          <a:bodyPr>
            <a:normAutofit fontScale="92500" lnSpcReduction="20000"/>
          </a:bodyPr>
          <a:lstStyle/>
          <a:p>
            <a:pPr marL="342900" lvl="0" indent="-342900" eaLnBrk="1" hangingPunct="1">
              <a:buSzPct val="85000"/>
              <a:buFont typeface="Wingdings" pitchFamily="2" charset="2"/>
              <a:buChar char="v"/>
            </a:pPr>
            <a:r>
              <a:rPr lang="en-US" altLang="en-US" sz="2600" kern="0" spc="0" dirty="0">
                <a:solidFill>
                  <a:srgbClr val="000000"/>
                </a:solidFill>
                <a:latin typeface="Arial"/>
                <a:cs typeface="+mn-cs"/>
              </a:rPr>
              <a:t>20214 FlexLink Admin Charges:</a:t>
            </a:r>
          </a:p>
          <a:p>
            <a:pPr marL="742950" lvl="1" indent="-285750" eaLnBrk="1" hangingPunct="1">
              <a:buFont typeface="Wingdings" pitchFamily="2" charset="2"/>
              <a:buChar char="w"/>
            </a:pPr>
            <a:r>
              <a:rPr lang="en-US" altLang="en-US" sz="2000" kern="0" spc="0" dirty="0">
                <a:solidFill>
                  <a:srgbClr val="000000"/>
                </a:solidFill>
                <a:latin typeface="Arial"/>
              </a:rPr>
              <a:t>$</a:t>
            </a:r>
            <a:r>
              <a:rPr lang="en-US" altLang="en-US" sz="2000" kern="0" spc="0" dirty="0">
                <a:solidFill>
                  <a:srgbClr val="000000"/>
                </a:solidFill>
                <a:highlight>
                  <a:srgbClr val="FFFFFF"/>
                </a:highlight>
                <a:latin typeface="Arial"/>
              </a:rPr>
              <a:t>22.86 </a:t>
            </a:r>
            <a:r>
              <a:rPr lang="en-US" altLang="en-US" sz="2000" kern="0" spc="0" dirty="0">
                <a:solidFill>
                  <a:srgbClr val="000000"/>
                </a:solidFill>
                <a:latin typeface="Arial"/>
              </a:rPr>
              <a:t>per subscriber per month from Jan. 1, 2021 – Dec. 31, 2021</a:t>
            </a:r>
          </a:p>
          <a:p>
            <a:pPr marL="742950" lvl="1" indent="-285750" eaLnBrk="1" hangingPunct="1">
              <a:buFont typeface="Wingdings" pitchFamily="2" charset="2"/>
              <a:buChar char="w"/>
            </a:pPr>
            <a:r>
              <a:rPr lang="en-US" altLang="en-US" sz="2000" kern="0" spc="0" dirty="0">
                <a:solidFill>
                  <a:srgbClr val="000000"/>
                </a:solidFill>
                <a:latin typeface="Arial"/>
              </a:rPr>
              <a:t>Average number of FlexLink subscribers in 2021 </a:t>
            </a:r>
            <a:r>
              <a:rPr lang="en-US" altLang="en-US" sz="2000" kern="0" spc="0" dirty="0">
                <a:solidFill>
                  <a:srgbClr val="000000"/>
                </a:solidFill>
                <a:highlight>
                  <a:srgbClr val="FFFFFF"/>
                </a:highlight>
                <a:latin typeface="Arial"/>
              </a:rPr>
              <a:t>was 2,317. </a:t>
            </a:r>
            <a:r>
              <a:rPr lang="en-US" altLang="en-US" sz="2000" i="1" kern="0" spc="0" dirty="0">
                <a:solidFill>
                  <a:schemeClr val="tx2"/>
                </a:solidFill>
                <a:highlight>
                  <a:srgbClr val="FFFFFF"/>
                </a:highlight>
                <a:latin typeface="Arial"/>
              </a:rPr>
              <a:t>(In 2020, it was 2,388).</a:t>
            </a:r>
            <a:r>
              <a:rPr lang="en-US" altLang="en-US" sz="2000" kern="0" spc="0" dirty="0">
                <a:solidFill>
                  <a:schemeClr val="tx2"/>
                </a:solidFill>
                <a:highlight>
                  <a:srgbClr val="FFFFFF"/>
                </a:highlight>
                <a:latin typeface="Arial"/>
              </a:rPr>
              <a:t>  </a:t>
            </a:r>
            <a:r>
              <a:rPr lang="en-US" altLang="en-US" sz="2000" kern="0" spc="0" dirty="0">
                <a:solidFill>
                  <a:srgbClr val="1F355E"/>
                </a:solidFill>
                <a:highlight>
                  <a:srgbClr val="FFFFFF"/>
                </a:highlight>
                <a:latin typeface="Arial"/>
              </a:rPr>
              <a:t>2020 was a </a:t>
            </a:r>
            <a:r>
              <a:rPr lang="en-US" altLang="en-US" sz="2000" kern="0" spc="0" dirty="0">
                <a:solidFill>
                  <a:srgbClr val="FF0000"/>
                </a:solidFill>
                <a:highlight>
                  <a:srgbClr val="FFFFFF"/>
                </a:highlight>
                <a:latin typeface="Arial"/>
              </a:rPr>
              <a:t>2.97% decrease </a:t>
            </a:r>
            <a:r>
              <a:rPr lang="en-US" altLang="en-US" sz="2000" kern="0" spc="0" dirty="0">
                <a:solidFill>
                  <a:srgbClr val="1F355E"/>
                </a:solidFill>
                <a:latin typeface="Arial"/>
              </a:rPr>
              <a:t>from the previous year.</a:t>
            </a:r>
          </a:p>
          <a:p>
            <a:pPr marL="742950" lvl="1" indent="-285750" eaLnBrk="1" hangingPunct="1">
              <a:buFont typeface="Wingdings" pitchFamily="2" charset="2"/>
              <a:buChar char="w"/>
            </a:pPr>
            <a:r>
              <a:rPr lang="en-US" altLang="en-US" sz="2000" kern="0" spc="0" dirty="0">
                <a:solidFill>
                  <a:srgbClr val="000000"/>
                </a:solidFill>
                <a:latin typeface="Arial"/>
              </a:rPr>
              <a:t>Total average monthly CareFirst </a:t>
            </a:r>
            <a:r>
              <a:rPr lang="en-US" altLang="en-US" sz="2000" kern="0" spc="0" dirty="0">
                <a:solidFill>
                  <a:srgbClr val="000000"/>
                </a:solidFill>
                <a:highlight>
                  <a:srgbClr val="FFFFFF"/>
                </a:highlight>
                <a:latin typeface="Arial"/>
              </a:rPr>
              <a:t>Administrative Cost for FlexLink in 2021 was $54,565</a:t>
            </a:r>
            <a:r>
              <a:rPr lang="en-US" altLang="en-US" sz="2000" kern="0" spc="0" dirty="0">
                <a:solidFill>
                  <a:srgbClr val="000000"/>
                </a:solidFill>
                <a:latin typeface="Arial"/>
              </a:rPr>
              <a:t>.</a:t>
            </a:r>
            <a:r>
              <a:rPr lang="en-US" altLang="en-US" sz="2000" i="1" kern="0" spc="0" dirty="0">
                <a:solidFill>
                  <a:schemeClr val="accent1">
                    <a:lumMod val="75000"/>
                  </a:schemeClr>
                </a:solidFill>
                <a:latin typeface="Arial"/>
              </a:rPr>
              <a:t> </a:t>
            </a:r>
            <a:r>
              <a:rPr lang="en-US" altLang="en-US" sz="2000" i="1" kern="0" spc="0" dirty="0">
                <a:solidFill>
                  <a:schemeClr val="tx2"/>
                </a:solidFill>
                <a:latin typeface="Arial"/>
              </a:rPr>
              <a:t>(In 2020, it was $54,590). </a:t>
            </a:r>
          </a:p>
          <a:p>
            <a:pPr marL="742950" lvl="1" indent="-285750" eaLnBrk="1" hangingPunct="1">
              <a:buFont typeface="Wingdings" pitchFamily="2" charset="2"/>
              <a:buChar char="w"/>
            </a:pPr>
            <a:r>
              <a:rPr lang="en-US" altLang="en-US" sz="2000" kern="0" spc="0" dirty="0">
                <a:solidFill>
                  <a:srgbClr val="000000"/>
                </a:solidFill>
                <a:latin typeface="Arial"/>
              </a:rPr>
              <a:t>Total CareFirst Administrative Cost for FlexLink to FELRA in 2021 </a:t>
            </a:r>
            <a:r>
              <a:rPr lang="en-US" altLang="en-US" sz="2000" kern="0" spc="0" dirty="0">
                <a:solidFill>
                  <a:srgbClr val="000000"/>
                </a:solidFill>
                <a:highlight>
                  <a:srgbClr val="FFFFFF"/>
                </a:highlight>
                <a:latin typeface="Arial"/>
              </a:rPr>
              <a:t>was </a:t>
            </a:r>
            <a:r>
              <a:rPr lang="en-US" altLang="en-US" sz="2000" b="1" kern="0" spc="0" dirty="0">
                <a:solidFill>
                  <a:srgbClr val="000000"/>
                </a:solidFill>
                <a:highlight>
                  <a:srgbClr val="FFFFFF"/>
                </a:highlight>
                <a:latin typeface="Arial"/>
              </a:rPr>
              <a:t>$654,784. </a:t>
            </a:r>
            <a:r>
              <a:rPr lang="en-US" altLang="en-US" sz="2000" i="1" kern="0" spc="0" dirty="0">
                <a:solidFill>
                  <a:schemeClr val="tx2"/>
                </a:solidFill>
                <a:latin typeface="Arial"/>
              </a:rPr>
              <a:t>(In 2020, it was $655,080). </a:t>
            </a:r>
            <a:r>
              <a:rPr lang="en-US" altLang="en-US" sz="2000" kern="0" spc="0" dirty="0">
                <a:solidFill>
                  <a:srgbClr val="1F355E"/>
                </a:solidFill>
                <a:latin typeface="Arial"/>
              </a:rPr>
              <a:t>2020 was a </a:t>
            </a:r>
            <a:r>
              <a:rPr lang="en-US" altLang="en-US" sz="2000" kern="0" spc="0" dirty="0">
                <a:solidFill>
                  <a:srgbClr val="FF0000"/>
                </a:solidFill>
                <a:highlight>
                  <a:srgbClr val="FFFFFF"/>
                </a:highlight>
                <a:latin typeface="Arial"/>
              </a:rPr>
              <a:t>0.045% decrease </a:t>
            </a:r>
            <a:r>
              <a:rPr lang="en-US" altLang="en-US" sz="2000" kern="0" spc="0" dirty="0">
                <a:solidFill>
                  <a:srgbClr val="1F355E"/>
                </a:solidFill>
                <a:latin typeface="Arial"/>
              </a:rPr>
              <a:t>from the previous year.</a:t>
            </a:r>
            <a:endParaRPr lang="en-US" altLang="en-US" sz="2000" b="1" kern="0" spc="0" dirty="0">
              <a:solidFill>
                <a:srgbClr val="000000"/>
              </a:solidFill>
              <a:latin typeface="Arial"/>
            </a:endParaRPr>
          </a:p>
          <a:p>
            <a:endParaRPr lang="en-US" dirty="0"/>
          </a:p>
        </p:txBody>
      </p:sp>
      <p:sp>
        <p:nvSpPr>
          <p:cNvPr id="3" name="Title 2"/>
          <p:cNvSpPr>
            <a:spLocks noGrp="1"/>
          </p:cNvSpPr>
          <p:nvPr>
            <p:ph type="title"/>
          </p:nvPr>
        </p:nvSpPr>
        <p:spPr/>
        <p:txBody>
          <a:bodyPr/>
          <a:lstStyle/>
          <a:p>
            <a:r>
              <a:rPr lang="en-US" dirty="0"/>
              <a:t>FlexLink Administrative Fees- </a:t>
            </a:r>
            <a:r>
              <a:rPr lang="en-US" dirty="0">
                <a:solidFill>
                  <a:srgbClr val="FF0000"/>
                </a:solidFill>
              </a:rPr>
              <a:t>FELRA</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15</a:t>
            </a:fld>
            <a:endParaRPr lang="en-US" dirty="0"/>
          </a:p>
        </p:txBody>
      </p:sp>
      <p:graphicFrame>
        <p:nvGraphicFramePr>
          <p:cNvPr id="7" name="Object 4"/>
          <p:cNvGraphicFramePr>
            <a:graphicFrameLocks/>
          </p:cNvGraphicFramePr>
          <p:nvPr>
            <p:extLst>
              <p:ext uri="{D42A27DB-BD31-4B8C-83A1-F6EECF244321}">
                <p14:modId xmlns:p14="http://schemas.microsoft.com/office/powerpoint/2010/main" val="3235546314"/>
              </p:ext>
            </p:extLst>
          </p:nvPr>
        </p:nvGraphicFramePr>
        <p:xfrm>
          <a:off x="5157651" y="1480457"/>
          <a:ext cx="3648891" cy="22119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Object 4"/>
          <p:cNvGraphicFramePr>
            <a:graphicFrameLocks/>
          </p:cNvGraphicFramePr>
          <p:nvPr>
            <p:extLst>
              <p:ext uri="{D42A27DB-BD31-4B8C-83A1-F6EECF244321}">
                <p14:modId xmlns:p14="http://schemas.microsoft.com/office/powerpoint/2010/main" val="409394012"/>
              </p:ext>
            </p:extLst>
          </p:nvPr>
        </p:nvGraphicFramePr>
        <p:xfrm>
          <a:off x="5179423" y="3888377"/>
          <a:ext cx="3648891" cy="21902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99490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6132" y="1303020"/>
            <a:ext cx="8463069" cy="5554980"/>
          </a:xfrm>
        </p:spPr>
        <p:txBody>
          <a:bodyPr>
            <a:normAutofit/>
          </a:bodyPr>
          <a:lstStyle/>
          <a:p>
            <a:pPr marL="342900" lvl="0" indent="-342900">
              <a:buSzPct val="85000"/>
              <a:buFont typeface="Wingdings" pitchFamily="2" charset="2"/>
              <a:buChar char="v"/>
              <a:defRPr/>
            </a:pPr>
            <a:endParaRPr lang="en-US" sz="2000" kern="0" spc="0" dirty="0">
              <a:solidFill>
                <a:srgbClr val="000000"/>
              </a:solidFill>
              <a:latin typeface="Arial"/>
              <a:cs typeface="+mn-cs"/>
            </a:endParaRPr>
          </a:p>
          <a:p>
            <a:pPr lvl="0">
              <a:buSzPct val="85000"/>
              <a:buFont typeface="Wingdings" panose="05000000000000000000" pitchFamily="2" charset="2"/>
              <a:buChar char="Ø"/>
              <a:defRPr/>
            </a:pPr>
            <a:r>
              <a:rPr lang="en-US" sz="2000" kern="0" spc="0" dirty="0">
                <a:solidFill>
                  <a:srgbClr val="000000"/>
                </a:solidFill>
                <a:latin typeface="Arial"/>
                <a:cs typeface="+mn-cs"/>
              </a:rPr>
              <a:t> NetLease: 		</a:t>
            </a:r>
            <a:r>
              <a:rPr lang="en-US" sz="2000" kern="0" spc="0" dirty="0">
                <a:solidFill>
                  <a:srgbClr val="000000"/>
                </a:solidFill>
                <a:highlight>
                  <a:srgbClr val="FFFFFF"/>
                </a:highlight>
                <a:latin typeface="Arial"/>
                <a:cs typeface="+mn-cs"/>
              </a:rPr>
              <a:t>$</a:t>
            </a:r>
            <a:r>
              <a:rPr lang="en-US" altLang="en-US" sz="2000" kern="0" spc="0" dirty="0">
                <a:solidFill>
                  <a:srgbClr val="000000"/>
                </a:solidFill>
                <a:highlight>
                  <a:srgbClr val="FFFFFF"/>
                </a:highlight>
                <a:latin typeface="Arial"/>
              </a:rPr>
              <a:t>37,196</a:t>
            </a:r>
            <a:r>
              <a:rPr lang="en-US" sz="2000" kern="0" spc="0" dirty="0">
                <a:solidFill>
                  <a:srgbClr val="000000"/>
                </a:solidFill>
                <a:latin typeface="Arial"/>
                <a:cs typeface="+mn-cs"/>
              </a:rPr>
              <a:t>per month</a:t>
            </a:r>
          </a:p>
          <a:p>
            <a:pPr lvl="0">
              <a:buSzPct val="85000"/>
              <a:buFont typeface="Wingdings" panose="05000000000000000000" pitchFamily="2" charset="2"/>
              <a:buChar char="Ø"/>
              <a:defRPr/>
            </a:pPr>
            <a:r>
              <a:rPr lang="en-US" sz="2000" kern="0" spc="0" dirty="0">
                <a:solidFill>
                  <a:srgbClr val="000000"/>
                </a:solidFill>
                <a:latin typeface="Arial"/>
                <a:cs typeface="+mn-cs"/>
              </a:rPr>
              <a:t> FlexLink: 		$</a:t>
            </a:r>
            <a:r>
              <a:rPr lang="en-US" altLang="en-US" sz="2000" kern="0" spc="0" dirty="0">
                <a:solidFill>
                  <a:srgbClr val="000000"/>
                </a:solidFill>
                <a:highlight>
                  <a:srgbClr val="FFFFFF"/>
                </a:highlight>
                <a:latin typeface="Arial"/>
              </a:rPr>
              <a:t>54,565</a:t>
            </a:r>
            <a:r>
              <a:rPr lang="en-US" sz="2000" kern="0" spc="0" dirty="0">
                <a:solidFill>
                  <a:srgbClr val="000000"/>
                </a:solidFill>
                <a:highlight>
                  <a:srgbClr val="FFFFFF"/>
                </a:highlight>
                <a:latin typeface="Arial"/>
                <a:cs typeface="+mn-cs"/>
              </a:rPr>
              <a:t> per month</a:t>
            </a:r>
          </a:p>
          <a:p>
            <a:pPr marL="342900" lvl="0" indent="-342900">
              <a:buSzPct val="85000"/>
              <a:buFont typeface="Wingdings" pitchFamily="2" charset="2"/>
              <a:buChar char="v"/>
              <a:defRPr/>
            </a:pPr>
            <a:endParaRPr lang="en-US" sz="1800" kern="0" spc="0" dirty="0">
              <a:solidFill>
                <a:srgbClr val="000000"/>
              </a:solidFill>
              <a:highlight>
                <a:srgbClr val="FFFFFF"/>
              </a:highlight>
              <a:latin typeface="Arial"/>
              <a:cs typeface="+mn-cs"/>
            </a:endParaRPr>
          </a:p>
          <a:p>
            <a:pPr marL="342900" lvl="0" indent="-342900">
              <a:buSzPct val="85000"/>
              <a:buNone/>
              <a:defRPr/>
            </a:pPr>
            <a:endParaRPr lang="en-US" sz="1800" kern="0" spc="0" dirty="0">
              <a:solidFill>
                <a:srgbClr val="000000"/>
              </a:solidFill>
              <a:highlight>
                <a:srgbClr val="FFFFFF"/>
              </a:highlight>
              <a:latin typeface="Arial"/>
              <a:cs typeface="+mn-cs"/>
            </a:endParaRPr>
          </a:p>
          <a:p>
            <a:pPr marL="342900" lvl="0" indent="-342900" algn="ctr">
              <a:buSzPct val="85000"/>
              <a:buNone/>
              <a:defRPr/>
            </a:pPr>
            <a:r>
              <a:rPr lang="en-US" sz="1800" kern="0" spc="0" dirty="0">
                <a:solidFill>
                  <a:srgbClr val="000000"/>
                </a:solidFill>
                <a:highlight>
                  <a:srgbClr val="FFFFFF"/>
                </a:highlight>
                <a:latin typeface="Arial"/>
                <a:cs typeface="+mn-cs"/>
              </a:rPr>
              <a:t>	</a:t>
            </a:r>
            <a:r>
              <a:rPr lang="en-US" sz="1700" kern="0" spc="0" dirty="0">
                <a:solidFill>
                  <a:srgbClr val="000000"/>
                </a:solidFill>
                <a:highlight>
                  <a:srgbClr val="FFFFFF"/>
                </a:highlight>
                <a:latin typeface="Arial"/>
                <a:cs typeface="+mn-cs"/>
              </a:rPr>
              <a:t>$91,761 per month / 10,299 total FELRA subscribers = 	</a:t>
            </a:r>
          </a:p>
          <a:p>
            <a:pPr lvl="1" algn="ctr">
              <a:buFont typeface="Wingdings" pitchFamily="2" charset="2"/>
              <a:buNone/>
              <a:defRPr/>
            </a:pPr>
            <a:r>
              <a:rPr lang="en-US" sz="6400" b="1" dirty="0">
                <a:solidFill>
                  <a:schemeClr val="accent2">
                    <a:lumMod val="60000"/>
                    <a:lumOff val="40000"/>
                  </a:schemeClr>
                </a:solidFill>
                <a:highlight>
                  <a:srgbClr val="FFFFFF"/>
                </a:highlight>
              </a:rPr>
              <a:t>$8.91</a:t>
            </a:r>
          </a:p>
          <a:p>
            <a:pPr marL="342900" lvl="0" indent="-342900" algn="ctr">
              <a:buSzPct val="85000"/>
              <a:buNone/>
              <a:defRPr/>
            </a:pPr>
            <a:r>
              <a:rPr lang="en-US" sz="1000" b="1" kern="0" spc="0" dirty="0">
                <a:solidFill>
                  <a:srgbClr val="000066">
                    <a:lumMod val="60000"/>
                    <a:lumOff val="40000"/>
                  </a:srgbClr>
                </a:solidFill>
                <a:latin typeface="Arial"/>
                <a:cs typeface="+mn-cs"/>
              </a:rPr>
              <a:t> </a:t>
            </a:r>
          </a:p>
          <a:p>
            <a:pPr marL="342900" lvl="0" indent="-342900" algn="ctr">
              <a:buSzPct val="85000"/>
              <a:buNone/>
              <a:defRPr/>
            </a:pPr>
            <a:r>
              <a:rPr lang="en-US" sz="1800" kern="0" spc="0" dirty="0">
                <a:solidFill>
                  <a:srgbClr val="000000"/>
                </a:solidFill>
                <a:latin typeface="Arial"/>
                <a:cs typeface="+mn-cs"/>
              </a:rPr>
              <a:t>per subscriber per month Aggregate Cost</a:t>
            </a:r>
          </a:p>
          <a:p>
            <a:pPr marL="342900" lvl="0" indent="-342900" algn="ctr">
              <a:buSzPct val="85000"/>
              <a:buNone/>
              <a:defRPr/>
            </a:pPr>
            <a:r>
              <a:rPr lang="en-US" sz="1800" kern="0" spc="0" dirty="0">
                <a:solidFill>
                  <a:srgbClr val="000000"/>
                </a:solidFill>
                <a:latin typeface="Arial"/>
                <a:cs typeface="+mn-cs"/>
              </a:rPr>
              <a:t>to FELRA</a:t>
            </a:r>
          </a:p>
          <a:p>
            <a:pPr marL="342900" lvl="0" indent="-342900" algn="ctr">
              <a:buSzPct val="85000"/>
              <a:buNone/>
              <a:defRPr/>
            </a:pPr>
            <a:endParaRPr lang="en-US" sz="1800" kern="0" spc="0" dirty="0">
              <a:solidFill>
                <a:srgbClr val="000000"/>
              </a:solidFill>
              <a:latin typeface="Arial"/>
              <a:cs typeface="+mn-cs"/>
            </a:endParaRPr>
          </a:p>
          <a:p>
            <a:pPr marL="342900" lvl="0" indent="-342900" algn="ctr">
              <a:buSzPct val="85000"/>
              <a:buNone/>
              <a:defRPr/>
            </a:pPr>
            <a:endParaRPr lang="en-US" sz="1800" kern="0" spc="0" dirty="0">
              <a:solidFill>
                <a:srgbClr val="000000"/>
              </a:solidFill>
              <a:latin typeface="Arial"/>
              <a:cs typeface="+mn-cs"/>
            </a:endParaRPr>
          </a:p>
          <a:p>
            <a:pPr marL="342900" indent="-342900">
              <a:buSzPct val="85000"/>
              <a:buNone/>
              <a:defRPr/>
            </a:pPr>
            <a:endParaRPr lang="en-US" sz="1300" kern="0" spc="0" dirty="0">
              <a:solidFill>
                <a:srgbClr val="000000"/>
              </a:solidFill>
              <a:latin typeface="Arial"/>
              <a:cs typeface="+mn-cs"/>
            </a:endParaRPr>
          </a:p>
          <a:p>
            <a:pPr marL="342900" indent="-342900">
              <a:buSzPct val="85000"/>
              <a:buNone/>
              <a:defRPr/>
            </a:pPr>
            <a:r>
              <a:rPr lang="en-US" sz="1250" kern="0" spc="0" dirty="0">
                <a:solidFill>
                  <a:srgbClr val="000000"/>
                </a:solidFill>
                <a:latin typeface="Arial"/>
                <a:cs typeface="+mn-cs"/>
              </a:rPr>
              <a:t>In 2020, Aggregate cost to FELRA was </a:t>
            </a:r>
            <a:r>
              <a:rPr lang="en-US" sz="1250" b="1" dirty="0">
                <a:solidFill>
                  <a:schemeClr val="accent2">
                    <a:lumMod val="60000"/>
                    <a:lumOff val="40000"/>
                  </a:schemeClr>
                </a:solidFill>
              </a:rPr>
              <a:t>$8.58 </a:t>
            </a:r>
            <a:r>
              <a:rPr lang="en-US" sz="1250" dirty="0">
                <a:solidFill>
                  <a:srgbClr val="1F355E"/>
                </a:solidFill>
              </a:rPr>
              <a:t>per subscriber per month </a:t>
            </a:r>
            <a:endParaRPr lang="en-US" sz="1250" kern="0" spc="0" dirty="0">
              <a:solidFill>
                <a:srgbClr val="1F355E"/>
              </a:solidFill>
              <a:latin typeface="Arial"/>
              <a:cs typeface="+mn-cs"/>
            </a:endParaRPr>
          </a:p>
          <a:p>
            <a:endParaRPr lang="en-US" dirty="0"/>
          </a:p>
        </p:txBody>
      </p:sp>
      <p:sp>
        <p:nvSpPr>
          <p:cNvPr id="3" name="Title 2"/>
          <p:cNvSpPr>
            <a:spLocks noGrp="1"/>
          </p:cNvSpPr>
          <p:nvPr>
            <p:ph type="title"/>
          </p:nvPr>
        </p:nvSpPr>
        <p:spPr>
          <a:xfrm>
            <a:off x="376132" y="609600"/>
            <a:ext cx="8767868" cy="412750"/>
          </a:xfrm>
        </p:spPr>
        <p:txBody>
          <a:bodyPr/>
          <a:lstStyle/>
          <a:p>
            <a:r>
              <a:rPr lang="en-US" dirty="0"/>
              <a:t>Aggregate Pricing for </a:t>
            </a:r>
            <a:r>
              <a:rPr lang="en-US" dirty="0">
                <a:solidFill>
                  <a:srgbClr val="FF0000"/>
                </a:solidFill>
              </a:rPr>
              <a:t>FELRA                                                 </a:t>
            </a:r>
            <a:r>
              <a:rPr lang="en-US" dirty="0"/>
              <a:t>1/1/2021 – 12/31/2021</a:t>
            </a:r>
            <a:endParaRPr lang="en-US" dirty="0">
              <a:solidFill>
                <a:srgbClr val="FF0000"/>
              </a:solidFill>
            </a:endParaRP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16</a:t>
            </a:fld>
            <a:endParaRPr lang="en-US" dirty="0"/>
          </a:p>
        </p:txBody>
      </p:sp>
    </p:spTree>
    <p:extLst>
      <p:ext uri="{BB962C8B-B14F-4D97-AF65-F5344CB8AC3E}">
        <p14:creationId xmlns:p14="http://schemas.microsoft.com/office/powerpoint/2010/main" val="2857590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6132" y="1303020"/>
            <a:ext cx="8767868" cy="5637711"/>
          </a:xfrm>
        </p:spPr>
        <p:txBody>
          <a:bodyPr>
            <a:normAutofit/>
          </a:bodyPr>
          <a:lstStyle/>
          <a:p>
            <a:pPr>
              <a:buFont typeface="Wingdings" panose="05000000000000000000" pitchFamily="2" charset="2"/>
              <a:buChar char="Ø"/>
            </a:pPr>
            <a:endParaRPr lang="en-US" altLang="en-US" dirty="0"/>
          </a:p>
          <a:p>
            <a:pPr lvl="1">
              <a:buFont typeface="Wingdings" pitchFamily="2" charset="2"/>
              <a:buNone/>
            </a:pPr>
            <a:endParaRPr lang="en-US" altLang="en-US" sz="1600" dirty="0"/>
          </a:p>
          <a:p>
            <a:pPr lvl="1">
              <a:buFont typeface="Wingdings" pitchFamily="2" charset="2"/>
              <a:buNone/>
            </a:pPr>
            <a:endParaRPr lang="en-US" altLang="en-US" sz="1600" dirty="0"/>
          </a:p>
          <a:p>
            <a:pPr lvl="1">
              <a:buFont typeface="Wingdings" pitchFamily="2" charset="2"/>
              <a:buNone/>
            </a:pPr>
            <a:endParaRPr lang="en-US" altLang="en-US" sz="1600" dirty="0"/>
          </a:p>
          <a:p>
            <a:pPr lvl="1">
              <a:buFont typeface="Wingdings" pitchFamily="2" charset="2"/>
              <a:buNone/>
            </a:pPr>
            <a:endParaRPr lang="en-US" altLang="en-US" sz="1600" dirty="0"/>
          </a:p>
          <a:p>
            <a:pPr lvl="1">
              <a:buFont typeface="Wingdings" pitchFamily="2" charset="2"/>
              <a:buNone/>
            </a:pPr>
            <a:r>
              <a:rPr lang="en-US" altLang="en-US" sz="1600" dirty="0">
                <a:highlight>
                  <a:srgbClr val="FFFFFF"/>
                </a:highlight>
              </a:rPr>
              <a:t> 	 </a:t>
            </a:r>
            <a:r>
              <a:rPr lang="en-US" altLang="en-US" sz="1900" dirty="0">
                <a:highlight>
                  <a:srgbClr val="FFFFFF"/>
                </a:highlight>
              </a:rPr>
              <a:t>$103,926,775	Gross Annual Provider and Facility Savings</a:t>
            </a:r>
          </a:p>
          <a:p>
            <a:pPr lvl="1">
              <a:buFont typeface="Wingdings" pitchFamily="2" charset="2"/>
              <a:buNone/>
            </a:pPr>
            <a:r>
              <a:rPr lang="en-US" altLang="en-US" sz="1900" dirty="0">
                <a:solidFill>
                  <a:srgbClr val="FF0000"/>
                </a:solidFill>
                <a:highlight>
                  <a:srgbClr val="FFFFFF"/>
                </a:highlight>
              </a:rPr>
              <a:t>        ($446,353)</a:t>
            </a:r>
            <a:r>
              <a:rPr lang="en-US" altLang="en-US" sz="1900" dirty="0">
                <a:highlight>
                  <a:srgbClr val="FFFFFF"/>
                </a:highlight>
              </a:rPr>
              <a:t>                 </a:t>
            </a:r>
            <a:r>
              <a:rPr lang="en-US" altLang="en-US" sz="1900" dirty="0">
                <a:solidFill>
                  <a:srgbClr val="FF0000"/>
                </a:solidFill>
                <a:highlight>
                  <a:srgbClr val="FFFFFF"/>
                </a:highlight>
              </a:rPr>
              <a:t>(Less: Local NetLease Charges)</a:t>
            </a:r>
          </a:p>
          <a:p>
            <a:pPr lvl="1">
              <a:buFont typeface="Wingdings" pitchFamily="2" charset="2"/>
              <a:buNone/>
            </a:pPr>
            <a:r>
              <a:rPr lang="en-US" altLang="en-US" sz="1900" dirty="0">
                <a:solidFill>
                  <a:srgbClr val="FF0000"/>
                </a:solidFill>
                <a:highlight>
                  <a:srgbClr val="FFFFFF"/>
                </a:highlight>
              </a:rPr>
              <a:t>        ($654,784)</a:t>
            </a:r>
            <a:r>
              <a:rPr lang="en-US" altLang="en-US" sz="1900" dirty="0">
                <a:highlight>
                  <a:srgbClr val="FFFFFF"/>
                </a:highlight>
              </a:rPr>
              <a:t>                 </a:t>
            </a:r>
            <a:r>
              <a:rPr lang="en-US" altLang="en-US" sz="1900" dirty="0">
                <a:solidFill>
                  <a:srgbClr val="FF0000"/>
                </a:solidFill>
                <a:highlight>
                  <a:srgbClr val="FFFFFF"/>
                </a:highlight>
              </a:rPr>
              <a:t>(Less: FlexLink Charges)</a:t>
            </a:r>
          </a:p>
          <a:p>
            <a:pPr lvl="1">
              <a:buFont typeface="Wingdings" pitchFamily="2" charset="2"/>
              <a:buNone/>
            </a:pPr>
            <a:r>
              <a:rPr lang="en-US" altLang="en-US" sz="1900" b="1" dirty="0">
                <a:highlight>
                  <a:srgbClr val="FFFFFF"/>
                </a:highlight>
              </a:rPr>
              <a:t>     $102,825,637*</a:t>
            </a:r>
            <a:r>
              <a:rPr lang="en-US" altLang="en-US" sz="1900" dirty="0"/>
              <a:t>	</a:t>
            </a:r>
            <a:r>
              <a:rPr lang="en-US" altLang="en-US" sz="1900" b="1" dirty="0"/>
              <a:t>Savings Net of CareFirst Administrative Charges</a:t>
            </a:r>
          </a:p>
          <a:p>
            <a:pPr lvl="1">
              <a:buFont typeface="Wingdings" pitchFamily="2" charset="2"/>
              <a:buNone/>
            </a:pPr>
            <a:endParaRPr lang="en-US" altLang="en-US" dirty="0"/>
          </a:p>
          <a:p>
            <a:pPr lvl="1">
              <a:buFont typeface="Wingdings" pitchFamily="2" charset="2"/>
              <a:buNone/>
            </a:pPr>
            <a:endParaRPr lang="en-US" altLang="en-US" dirty="0"/>
          </a:p>
          <a:p>
            <a:pPr lvl="1">
              <a:buFont typeface="Wingdings" pitchFamily="2" charset="2"/>
              <a:buNone/>
            </a:pPr>
            <a:r>
              <a:rPr lang="en-US" altLang="en-US" dirty="0"/>
              <a:t>*CareFirst Administrative Charges in this exhibit represent </a:t>
            </a:r>
            <a:r>
              <a:rPr lang="en-US" altLang="en-US" dirty="0">
                <a:highlight>
                  <a:srgbClr val="FFFFFF"/>
                </a:highlight>
              </a:rPr>
              <a:t>1.06% </a:t>
            </a:r>
            <a:r>
              <a:rPr lang="en-US" altLang="en-US" dirty="0"/>
              <a:t>of Gross Annual Savings.</a:t>
            </a:r>
          </a:p>
          <a:p>
            <a:pPr lvl="1">
              <a:buFont typeface="Wingdings" pitchFamily="2" charset="2"/>
              <a:buNone/>
            </a:pPr>
            <a:endParaRPr lang="en-US" altLang="en-US" dirty="0"/>
          </a:p>
          <a:p>
            <a:pPr lvl="1">
              <a:buFont typeface="Wingdings" pitchFamily="2" charset="2"/>
              <a:buNone/>
            </a:pPr>
            <a:endParaRPr lang="en-US" altLang="en-US" dirty="0"/>
          </a:p>
          <a:p>
            <a:pPr lvl="1">
              <a:buFont typeface="Wingdings" pitchFamily="2" charset="2"/>
              <a:buNone/>
            </a:pPr>
            <a:endParaRPr lang="en-US" altLang="en-US" dirty="0">
              <a:solidFill>
                <a:srgbClr val="00B0F0"/>
              </a:solidFill>
            </a:endParaRPr>
          </a:p>
          <a:p>
            <a:pPr lvl="1">
              <a:buFont typeface="Wingdings" pitchFamily="2" charset="2"/>
              <a:buNone/>
            </a:pPr>
            <a:endParaRPr lang="en-US" altLang="en-US" dirty="0">
              <a:solidFill>
                <a:srgbClr val="00B0F0"/>
              </a:solidFill>
            </a:endParaRPr>
          </a:p>
          <a:p>
            <a:pPr lvl="1">
              <a:buFont typeface="Wingdings" pitchFamily="2" charset="2"/>
              <a:buNone/>
            </a:pPr>
            <a:r>
              <a:rPr lang="en-US" altLang="en-US" dirty="0">
                <a:solidFill>
                  <a:srgbClr val="00B0F0"/>
                </a:solidFill>
              </a:rPr>
              <a:t>In 2020, CareFirst admin charges represented </a:t>
            </a:r>
            <a:r>
              <a:rPr lang="en-US" b="1" dirty="0">
                <a:solidFill>
                  <a:srgbClr val="00B0F0"/>
                </a:solidFill>
              </a:rPr>
              <a:t>1.24%</a:t>
            </a:r>
            <a:r>
              <a:rPr lang="en-US" altLang="en-US" dirty="0">
                <a:solidFill>
                  <a:srgbClr val="00B0F0"/>
                </a:solidFill>
              </a:rPr>
              <a:t> of Gross Annual Savings.</a:t>
            </a:r>
          </a:p>
          <a:p>
            <a:endParaRPr lang="en-US" dirty="0"/>
          </a:p>
        </p:txBody>
      </p:sp>
      <p:sp>
        <p:nvSpPr>
          <p:cNvPr id="3" name="Title 2"/>
          <p:cNvSpPr>
            <a:spLocks noGrp="1"/>
          </p:cNvSpPr>
          <p:nvPr>
            <p:ph type="title"/>
          </p:nvPr>
        </p:nvSpPr>
        <p:spPr>
          <a:xfrm>
            <a:off x="376132" y="609600"/>
            <a:ext cx="8767868" cy="412750"/>
          </a:xfrm>
        </p:spPr>
        <p:txBody>
          <a:bodyPr/>
          <a:lstStyle/>
          <a:p>
            <a:r>
              <a:rPr lang="en-US" sz="1500" dirty="0"/>
              <a:t>Savings Net of CareFirst Administrative Charges- </a:t>
            </a:r>
            <a:r>
              <a:rPr lang="en-US" sz="1500" dirty="0">
                <a:solidFill>
                  <a:srgbClr val="FF0000"/>
                </a:solidFill>
              </a:rPr>
              <a:t>FELRA</a:t>
            </a:r>
            <a:r>
              <a:rPr lang="en-US" sz="1600" dirty="0"/>
              <a:t>                        1/1/2021 – 12/31/2021</a:t>
            </a:r>
            <a:endParaRPr lang="en-US" sz="1500" dirty="0"/>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17</a:t>
            </a:fld>
            <a:endParaRPr lang="en-US" dirty="0"/>
          </a:p>
        </p:txBody>
      </p:sp>
      <p:cxnSp>
        <p:nvCxnSpPr>
          <p:cNvPr id="6" name="Straight Connector 5"/>
          <p:cNvCxnSpPr/>
          <p:nvPr/>
        </p:nvCxnSpPr>
        <p:spPr>
          <a:xfrm flipV="1">
            <a:off x="956976" y="3831770"/>
            <a:ext cx="1706880" cy="8710"/>
          </a:xfrm>
          <a:prstGeom prst="line">
            <a:avLst/>
          </a:prstGeom>
          <a:ln>
            <a:solidFill>
              <a:srgbClr val="1F35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671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6132" y="1303020"/>
            <a:ext cx="8463069" cy="5202283"/>
          </a:xfrm>
        </p:spPr>
        <p:txBody>
          <a:bodyPr>
            <a:normAutofit lnSpcReduction="10000"/>
          </a:bodyPr>
          <a:lstStyle/>
          <a:p>
            <a:pPr>
              <a:buFont typeface="Wingdings" panose="05000000000000000000" pitchFamily="2" charset="2"/>
              <a:buChar char="Ø"/>
              <a:defRPr/>
            </a:pPr>
            <a:r>
              <a:rPr lang="en-US" dirty="0"/>
              <a:t> Net Savings for FELRA in 2021 </a:t>
            </a:r>
            <a:r>
              <a:rPr lang="en-US" dirty="0">
                <a:highlight>
                  <a:srgbClr val="FFFFFF"/>
                </a:highlight>
              </a:rPr>
              <a:t>was $102,825,637</a:t>
            </a:r>
          </a:p>
          <a:p>
            <a:pPr>
              <a:buFont typeface="Wingdings" panose="05000000000000000000" pitchFamily="2" charset="2"/>
              <a:buChar char="Ø"/>
              <a:defRPr/>
            </a:pPr>
            <a:r>
              <a:rPr lang="en-US" dirty="0"/>
              <a:t> CareFirst Administrative cost in 2021 </a:t>
            </a:r>
            <a:r>
              <a:rPr lang="en-US" dirty="0">
                <a:highlight>
                  <a:srgbClr val="FFFFFF"/>
                </a:highlight>
              </a:rPr>
              <a:t>was $1,101,138</a:t>
            </a:r>
          </a:p>
          <a:p>
            <a:pPr lvl="1">
              <a:defRPr/>
            </a:pPr>
            <a:endParaRPr lang="en-US" dirty="0"/>
          </a:p>
          <a:p>
            <a:pPr lvl="1">
              <a:defRPr/>
            </a:pPr>
            <a:endParaRPr lang="en-US" dirty="0"/>
          </a:p>
          <a:p>
            <a:pPr lvl="1">
              <a:buFont typeface="Wingdings" pitchFamily="2" charset="2"/>
              <a:buNone/>
              <a:defRPr/>
            </a:pPr>
            <a:endParaRPr lang="en-US" dirty="0"/>
          </a:p>
          <a:p>
            <a:pPr lvl="1" algn="ctr">
              <a:buFont typeface="Wingdings" pitchFamily="2" charset="2"/>
              <a:buNone/>
              <a:defRPr/>
            </a:pPr>
            <a:endParaRPr lang="en-US" sz="2000" b="1" dirty="0"/>
          </a:p>
          <a:p>
            <a:pPr lvl="1" algn="ctr">
              <a:buFont typeface="Wingdings" pitchFamily="2" charset="2"/>
              <a:buNone/>
              <a:defRPr/>
            </a:pPr>
            <a:r>
              <a:rPr lang="en-US" sz="2400" b="1" dirty="0"/>
              <a:t>Total Net Savings Per Dollar of CareFirst Administrative Fee:</a:t>
            </a:r>
          </a:p>
          <a:p>
            <a:pPr lvl="1" algn="ctr">
              <a:buFont typeface="Wingdings" pitchFamily="2" charset="2"/>
              <a:buNone/>
              <a:defRPr/>
            </a:pPr>
            <a:r>
              <a:rPr lang="en-US" sz="6400" b="1" dirty="0">
                <a:solidFill>
                  <a:schemeClr val="accent2">
                    <a:lumMod val="60000"/>
                    <a:lumOff val="40000"/>
                  </a:schemeClr>
                </a:solidFill>
                <a:highlight>
                  <a:srgbClr val="FFFFFF"/>
                </a:highlight>
              </a:rPr>
              <a:t>$94.38</a:t>
            </a:r>
            <a:endParaRPr lang="en-US" sz="6400" b="1" dirty="0">
              <a:solidFill>
                <a:srgbClr val="FF0000"/>
              </a:solidFill>
              <a:highlight>
                <a:srgbClr val="FFFFFF"/>
              </a:highlight>
            </a:endParaRPr>
          </a:p>
          <a:p>
            <a:pPr lvl="1" algn="ctr">
              <a:buFont typeface="Wingdings" pitchFamily="2" charset="2"/>
              <a:buNone/>
              <a:defRPr/>
            </a:pPr>
            <a:r>
              <a:rPr lang="en-US" b="1" dirty="0"/>
              <a:t>(For every $1.00 that was spent in Administrative Fees, </a:t>
            </a:r>
          </a:p>
          <a:p>
            <a:pPr lvl="1" algn="ctr">
              <a:buFont typeface="Wingdings" pitchFamily="2" charset="2"/>
              <a:buNone/>
              <a:defRPr/>
            </a:pPr>
            <a:r>
              <a:rPr lang="en-US" b="1" dirty="0">
                <a:highlight>
                  <a:srgbClr val="FFFFFF"/>
                </a:highlight>
              </a:rPr>
              <a:t>$94.38 </a:t>
            </a:r>
            <a:r>
              <a:rPr lang="en-US" b="1" dirty="0"/>
              <a:t>was saved in Total Billed Charges)</a:t>
            </a:r>
          </a:p>
          <a:p>
            <a:endParaRPr lang="en-US" b="1" dirty="0">
              <a:solidFill>
                <a:schemeClr val="accent2">
                  <a:lumMod val="60000"/>
                  <a:lumOff val="40000"/>
                </a:schemeClr>
              </a:solidFill>
            </a:endParaRPr>
          </a:p>
          <a:p>
            <a:endParaRPr lang="en-US" b="1" dirty="0">
              <a:solidFill>
                <a:schemeClr val="accent2">
                  <a:lumMod val="60000"/>
                  <a:lumOff val="40000"/>
                </a:schemeClr>
              </a:solidFill>
            </a:endParaRPr>
          </a:p>
          <a:p>
            <a:pPr marL="0" indent="0">
              <a:buNone/>
            </a:pPr>
            <a:endParaRPr lang="en-US" sz="1200" b="1" dirty="0">
              <a:solidFill>
                <a:schemeClr val="accent2">
                  <a:lumMod val="60000"/>
                  <a:lumOff val="40000"/>
                </a:schemeClr>
              </a:solidFill>
            </a:endParaRPr>
          </a:p>
          <a:p>
            <a:pPr marL="0" indent="0">
              <a:buNone/>
            </a:pPr>
            <a:endParaRPr lang="en-US" sz="1200" b="1" dirty="0">
              <a:solidFill>
                <a:schemeClr val="accent2">
                  <a:lumMod val="60000"/>
                  <a:lumOff val="40000"/>
                </a:schemeClr>
              </a:solidFill>
            </a:endParaRPr>
          </a:p>
          <a:p>
            <a:pPr marL="0" indent="0">
              <a:buNone/>
            </a:pPr>
            <a:r>
              <a:rPr lang="en-US" sz="1200" b="1" dirty="0">
                <a:solidFill>
                  <a:schemeClr val="accent2">
                    <a:lumMod val="60000"/>
                    <a:lumOff val="40000"/>
                  </a:schemeClr>
                </a:solidFill>
              </a:rPr>
              <a:t>In 2020, Total Net Savings Per Dollar of CareFirst Administrative Fee was $80.83.</a:t>
            </a:r>
          </a:p>
        </p:txBody>
      </p:sp>
      <p:sp>
        <p:nvSpPr>
          <p:cNvPr id="3" name="Title 2"/>
          <p:cNvSpPr>
            <a:spLocks noGrp="1"/>
          </p:cNvSpPr>
          <p:nvPr>
            <p:ph type="title"/>
          </p:nvPr>
        </p:nvSpPr>
        <p:spPr/>
        <p:txBody>
          <a:bodyPr/>
          <a:lstStyle/>
          <a:p>
            <a:r>
              <a:rPr lang="en-US" dirty="0"/>
              <a:t>Net Savings per Dollar of CareFirst Administrative Fee</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18</a:t>
            </a:fld>
            <a:endParaRPr lang="en-US" dirty="0"/>
          </a:p>
        </p:txBody>
      </p:sp>
    </p:spTree>
    <p:extLst>
      <p:ext uri="{BB962C8B-B14F-4D97-AF65-F5344CB8AC3E}">
        <p14:creationId xmlns:p14="http://schemas.microsoft.com/office/powerpoint/2010/main" val="1887368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a:xfrm>
            <a:off x="376132" y="1303020"/>
            <a:ext cx="8463069" cy="5554980"/>
          </a:xfrm>
        </p:spPr>
        <p:txBody>
          <a:bodyPr>
            <a:normAutofit/>
          </a:bodyPr>
          <a:lstStyle/>
          <a:p>
            <a:pPr>
              <a:buFont typeface="Wingdings" panose="05000000000000000000" pitchFamily="2" charset="2"/>
              <a:buChar char="Ø"/>
              <a:defRPr/>
            </a:pPr>
            <a:r>
              <a:rPr lang="en-US" dirty="0"/>
              <a:t>Total Net Savings for FELRA for 2021 was </a:t>
            </a:r>
            <a:r>
              <a:rPr lang="en-US" b="1" dirty="0">
                <a:highlight>
                  <a:srgbClr val="FFFFFF"/>
                </a:highlight>
              </a:rPr>
              <a:t>$102,825,638</a:t>
            </a:r>
          </a:p>
          <a:p>
            <a:pPr>
              <a:buFont typeface="Wingdings" panose="05000000000000000000" pitchFamily="2" charset="2"/>
              <a:buChar char="Ø"/>
              <a:defRPr/>
            </a:pPr>
            <a:r>
              <a:rPr lang="en-US" b="1" dirty="0">
                <a:highlight>
                  <a:srgbClr val="FFFFFF"/>
                </a:highlight>
              </a:rPr>
              <a:t> </a:t>
            </a:r>
            <a:r>
              <a:rPr lang="en-US" dirty="0">
                <a:highlight>
                  <a:srgbClr val="FFFFFF"/>
                </a:highlight>
              </a:rPr>
              <a:t>FELRA had </a:t>
            </a:r>
            <a:r>
              <a:rPr lang="en-US" b="1" dirty="0">
                <a:solidFill>
                  <a:srgbClr val="C00000"/>
                </a:solidFill>
                <a:highlight>
                  <a:srgbClr val="FFFFFF"/>
                </a:highlight>
              </a:rPr>
              <a:t>10,299 </a:t>
            </a:r>
            <a:r>
              <a:rPr lang="en-US" dirty="0">
                <a:highlight>
                  <a:srgbClr val="FFFFFF"/>
                </a:highlight>
              </a:rPr>
              <a:t>subscribers (contracts) in 2021</a:t>
            </a:r>
            <a:endParaRPr lang="en-US" b="1" dirty="0">
              <a:highlight>
                <a:srgbClr val="FFFFFF"/>
              </a:highlight>
            </a:endParaRPr>
          </a:p>
          <a:p>
            <a:pPr lvl="1">
              <a:buFont typeface="Wingdings" pitchFamily="2" charset="2"/>
              <a:buNone/>
              <a:defRPr/>
            </a:pPr>
            <a:endParaRPr lang="en-US" dirty="0"/>
          </a:p>
          <a:p>
            <a:pPr lvl="1">
              <a:buFont typeface="Wingdings" pitchFamily="2" charset="2"/>
              <a:buNone/>
              <a:defRPr/>
            </a:pPr>
            <a:endParaRPr lang="en-US" dirty="0"/>
          </a:p>
          <a:p>
            <a:pPr lvl="1">
              <a:buFont typeface="Wingdings" pitchFamily="2" charset="2"/>
              <a:buNone/>
              <a:defRPr/>
            </a:pPr>
            <a:endParaRPr lang="en-US" dirty="0"/>
          </a:p>
          <a:p>
            <a:pPr lvl="1">
              <a:buFont typeface="Wingdings" pitchFamily="2" charset="2"/>
              <a:buNone/>
              <a:defRPr/>
            </a:pPr>
            <a:endParaRPr lang="en-US" dirty="0"/>
          </a:p>
          <a:p>
            <a:pPr lvl="1">
              <a:buFont typeface="Wingdings" pitchFamily="2" charset="2"/>
              <a:buNone/>
              <a:defRPr/>
            </a:pPr>
            <a:endParaRPr lang="en-US" dirty="0"/>
          </a:p>
          <a:p>
            <a:pPr lvl="1" algn="ctr">
              <a:buFont typeface="Wingdings" pitchFamily="2" charset="2"/>
              <a:buNone/>
              <a:defRPr/>
            </a:pPr>
            <a:r>
              <a:rPr lang="en-US" sz="2400" b="1" dirty="0"/>
              <a:t>Total Net Savings Per Eligible </a:t>
            </a:r>
          </a:p>
          <a:p>
            <a:pPr lvl="1" algn="ctr">
              <a:buFont typeface="Wingdings" pitchFamily="2" charset="2"/>
              <a:buNone/>
              <a:defRPr/>
            </a:pPr>
            <a:r>
              <a:rPr lang="en-US" sz="2400" b="1" dirty="0"/>
              <a:t>FELRA Subscriber:</a:t>
            </a:r>
          </a:p>
          <a:p>
            <a:pPr lvl="1" algn="ctr">
              <a:buFont typeface="Wingdings" pitchFamily="2" charset="2"/>
              <a:buNone/>
              <a:defRPr/>
            </a:pPr>
            <a:r>
              <a:rPr lang="en-US" sz="6000" b="1" dirty="0">
                <a:solidFill>
                  <a:schemeClr val="accent2">
                    <a:lumMod val="60000"/>
                    <a:lumOff val="40000"/>
                  </a:schemeClr>
                </a:solidFill>
                <a:highlight>
                  <a:srgbClr val="FFFFFF"/>
                </a:highlight>
              </a:rPr>
              <a:t>$9,984.04</a:t>
            </a:r>
          </a:p>
          <a:p>
            <a:pPr lvl="1">
              <a:buFont typeface="Wingdings" pitchFamily="2" charset="2"/>
              <a:buNone/>
              <a:defRPr/>
            </a:pPr>
            <a:endParaRPr lang="en-US" sz="1200" b="1" dirty="0">
              <a:solidFill>
                <a:schemeClr val="accent2">
                  <a:lumMod val="60000"/>
                  <a:lumOff val="40000"/>
                </a:schemeClr>
              </a:solidFill>
            </a:endParaRPr>
          </a:p>
          <a:p>
            <a:pPr lvl="1">
              <a:buFont typeface="Wingdings" pitchFamily="2" charset="2"/>
              <a:buNone/>
              <a:defRPr/>
            </a:pPr>
            <a:endParaRPr lang="en-US" sz="1200" b="1" dirty="0">
              <a:solidFill>
                <a:schemeClr val="accent2">
                  <a:lumMod val="60000"/>
                  <a:lumOff val="40000"/>
                </a:schemeClr>
              </a:solidFill>
            </a:endParaRPr>
          </a:p>
          <a:p>
            <a:pPr lvl="1">
              <a:buFont typeface="Wingdings" pitchFamily="2" charset="2"/>
              <a:buNone/>
              <a:defRPr/>
            </a:pPr>
            <a:endParaRPr lang="en-US" sz="1200" b="1" dirty="0">
              <a:solidFill>
                <a:schemeClr val="accent2">
                  <a:lumMod val="60000"/>
                  <a:lumOff val="40000"/>
                </a:schemeClr>
              </a:solidFill>
            </a:endParaRPr>
          </a:p>
          <a:p>
            <a:pPr marL="0" lvl="1" indent="228600">
              <a:buFont typeface="Wingdings" pitchFamily="2" charset="2"/>
              <a:buNone/>
              <a:defRPr/>
            </a:pPr>
            <a:endParaRPr lang="en-US" sz="1300" b="1" dirty="0">
              <a:solidFill>
                <a:schemeClr val="accent2">
                  <a:lumMod val="60000"/>
                  <a:lumOff val="40000"/>
                </a:schemeClr>
              </a:solidFill>
            </a:endParaRPr>
          </a:p>
          <a:p>
            <a:pPr marL="0" lvl="1" indent="0">
              <a:buFont typeface="Wingdings" pitchFamily="2" charset="2"/>
              <a:buNone/>
              <a:defRPr/>
            </a:pPr>
            <a:r>
              <a:rPr lang="en-US" sz="1300" b="1" dirty="0">
                <a:solidFill>
                  <a:schemeClr val="accent2">
                    <a:lumMod val="60000"/>
                    <a:lumOff val="40000"/>
                  </a:schemeClr>
                </a:solidFill>
              </a:rPr>
              <a:t>In 2020, Total Net Savings per Eligible Subscriber was $8,222.50</a:t>
            </a:r>
            <a:endParaRPr lang="en-US" sz="1300" b="1" dirty="0">
              <a:solidFill>
                <a:srgbClr val="FF0000"/>
              </a:solidFill>
            </a:endParaRPr>
          </a:p>
          <a:p>
            <a:pPr lvl="1">
              <a:buFont typeface="Wingdings" pitchFamily="2" charset="2"/>
              <a:buNone/>
              <a:defRPr/>
            </a:pPr>
            <a:endParaRPr lang="en-US" dirty="0"/>
          </a:p>
          <a:p>
            <a:pPr lvl="1">
              <a:buFont typeface="Wingdings" pitchFamily="2" charset="2"/>
              <a:buNone/>
              <a:defRPr/>
            </a:pPr>
            <a:endParaRPr lang="en-US" dirty="0"/>
          </a:p>
          <a:p>
            <a:endParaRPr lang="en-US" dirty="0"/>
          </a:p>
        </p:txBody>
      </p:sp>
      <p:sp>
        <p:nvSpPr>
          <p:cNvPr id="3" name="Title 2"/>
          <p:cNvSpPr>
            <a:spLocks noGrp="1"/>
          </p:cNvSpPr>
          <p:nvPr>
            <p:ph type="title"/>
          </p:nvPr>
        </p:nvSpPr>
        <p:spPr/>
        <p:txBody>
          <a:bodyPr/>
          <a:lstStyle/>
          <a:p>
            <a:r>
              <a:rPr lang="en-US" dirty="0"/>
              <a:t>Net Savings per Eligible Subscribers- </a:t>
            </a:r>
            <a:r>
              <a:rPr lang="en-US" dirty="0">
                <a:solidFill>
                  <a:srgbClr val="FF0000"/>
                </a:solidFill>
              </a:rPr>
              <a:t>FELRA</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19</a:t>
            </a:fld>
            <a:endParaRPr lang="en-US" dirty="0"/>
          </a:p>
        </p:txBody>
      </p:sp>
    </p:spTree>
    <p:extLst>
      <p:ext uri="{BB962C8B-B14F-4D97-AF65-F5344CB8AC3E}">
        <p14:creationId xmlns:p14="http://schemas.microsoft.com/office/powerpoint/2010/main" val="769064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1"/>
            <p:extLst>
              <p:ext uri="{D42A27DB-BD31-4B8C-83A1-F6EECF244321}">
                <p14:modId xmlns:p14="http://schemas.microsoft.com/office/powerpoint/2010/main" val="2180514754"/>
              </p:ext>
            </p:extLst>
          </p:nvPr>
        </p:nvGraphicFramePr>
        <p:xfrm>
          <a:off x="454614" y="1338172"/>
          <a:ext cx="8462958" cy="4577080"/>
        </p:xfrm>
        <a:graphic>
          <a:graphicData uri="http://schemas.openxmlformats.org/drawingml/2006/table">
            <a:tbl>
              <a:tblPr firstRow="1" bandRow="1">
                <a:tableStyleId>{5C22544A-7EE6-4342-B048-85BDC9FD1C3A}</a:tableStyleId>
              </a:tblPr>
              <a:tblGrid>
                <a:gridCol w="1410493">
                  <a:extLst>
                    <a:ext uri="{9D8B030D-6E8A-4147-A177-3AD203B41FA5}">
                      <a16:colId xmlns:a16="http://schemas.microsoft.com/office/drawing/2014/main" val="20000"/>
                    </a:ext>
                  </a:extLst>
                </a:gridCol>
                <a:gridCol w="1410493">
                  <a:extLst>
                    <a:ext uri="{9D8B030D-6E8A-4147-A177-3AD203B41FA5}">
                      <a16:colId xmlns:a16="http://schemas.microsoft.com/office/drawing/2014/main" val="20001"/>
                    </a:ext>
                  </a:extLst>
                </a:gridCol>
                <a:gridCol w="1410493">
                  <a:extLst>
                    <a:ext uri="{9D8B030D-6E8A-4147-A177-3AD203B41FA5}">
                      <a16:colId xmlns:a16="http://schemas.microsoft.com/office/drawing/2014/main" val="20002"/>
                    </a:ext>
                  </a:extLst>
                </a:gridCol>
                <a:gridCol w="1410493">
                  <a:extLst>
                    <a:ext uri="{9D8B030D-6E8A-4147-A177-3AD203B41FA5}">
                      <a16:colId xmlns:a16="http://schemas.microsoft.com/office/drawing/2014/main" val="20003"/>
                    </a:ext>
                  </a:extLst>
                </a:gridCol>
                <a:gridCol w="1410493">
                  <a:extLst>
                    <a:ext uri="{9D8B030D-6E8A-4147-A177-3AD203B41FA5}">
                      <a16:colId xmlns:a16="http://schemas.microsoft.com/office/drawing/2014/main" val="20004"/>
                    </a:ext>
                  </a:extLst>
                </a:gridCol>
                <a:gridCol w="1410493">
                  <a:extLst>
                    <a:ext uri="{9D8B030D-6E8A-4147-A177-3AD203B41FA5}">
                      <a16:colId xmlns:a16="http://schemas.microsoft.com/office/drawing/2014/main" val="20005"/>
                    </a:ext>
                  </a:extLst>
                </a:gridCol>
              </a:tblGrid>
              <a:tr h="370840">
                <a:tc>
                  <a:txBody>
                    <a:bodyPr/>
                    <a:lstStyle/>
                    <a:p>
                      <a:endParaRPr lang="en-US" dirty="0"/>
                    </a:p>
                  </a:txBody>
                  <a:tcPr/>
                </a:tc>
                <a:tc>
                  <a:txBody>
                    <a:bodyPr/>
                    <a:lstStyle/>
                    <a:p>
                      <a:pPr algn="ctr"/>
                      <a:r>
                        <a:rPr lang="en-US" dirty="0"/>
                        <a:t>2017</a:t>
                      </a:r>
                    </a:p>
                  </a:txBody>
                  <a:tcPr/>
                </a:tc>
                <a:tc>
                  <a:txBody>
                    <a:bodyPr/>
                    <a:lstStyle/>
                    <a:p>
                      <a:pPr algn="ctr"/>
                      <a:r>
                        <a:rPr lang="en-US" dirty="0"/>
                        <a:t>2018</a:t>
                      </a:r>
                    </a:p>
                  </a:txBody>
                  <a:tcPr/>
                </a:tc>
                <a:tc>
                  <a:txBody>
                    <a:bodyPr/>
                    <a:lstStyle/>
                    <a:p>
                      <a:pPr algn="ctr"/>
                      <a:r>
                        <a:rPr lang="en-US" dirty="0"/>
                        <a:t>2019</a:t>
                      </a:r>
                    </a:p>
                  </a:txBody>
                  <a:tcPr/>
                </a:tc>
                <a:tc>
                  <a:txBody>
                    <a:bodyPr/>
                    <a:lstStyle/>
                    <a:p>
                      <a:pPr algn="ctr"/>
                      <a:r>
                        <a:rPr lang="en-US" dirty="0"/>
                        <a:t>2020</a:t>
                      </a:r>
                    </a:p>
                  </a:txBody>
                  <a:tcPr/>
                </a:tc>
                <a:tc>
                  <a:txBody>
                    <a:bodyPr/>
                    <a:lstStyle/>
                    <a:p>
                      <a:pPr algn="ctr"/>
                      <a:r>
                        <a:rPr lang="en-US" dirty="0"/>
                        <a:t>2021</a:t>
                      </a:r>
                    </a:p>
                  </a:txBody>
                  <a:tcPr/>
                </a:tc>
                <a:extLst>
                  <a:ext uri="{0D108BD9-81ED-4DB2-BD59-A6C34878D82A}">
                    <a16:rowId xmlns:a16="http://schemas.microsoft.com/office/drawing/2014/main" val="10000"/>
                  </a:ext>
                </a:extLst>
              </a:tr>
              <a:tr h="370840">
                <a:tc>
                  <a:txBody>
                    <a:bodyPr/>
                    <a:lstStyle/>
                    <a:p>
                      <a:r>
                        <a:rPr lang="en-US" b="1" dirty="0"/>
                        <a:t>Network Lease- Provider Savings</a:t>
                      </a:r>
                    </a:p>
                  </a:txBody>
                  <a:tcPr/>
                </a:tc>
                <a:tc>
                  <a:txBody>
                    <a:bodyPr/>
                    <a:lstStyle/>
                    <a:p>
                      <a:pPr algn="ctr"/>
                      <a:r>
                        <a:rPr lang="en-US" dirty="0"/>
                        <a:t>60.42%</a:t>
                      </a:r>
                    </a:p>
                  </a:txBody>
                  <a:tcPr anchor="ctr"/>
                </a:tc>
                <a:tc>
                  <a:txBody>
                    <a:bodyPr/>
                    <a:lstStyle/>
                    <a:p>
                      <a:pPr algn="ctr"/>
                      <a:r>
                        <a:rPr lang="en-US" dirty="0"/>
                        <a:t>59.64%</a:t>
                      </a:r>
                    </a:p>
                  </a:txBody>
                  <a:tcPr anchor="ctr"/>
                </a:tc>
                <a:tc>
                  <a:txBody>
                    <a:bodyPr/>
                    <a:lstStyle/>
                    <a:p>
                      <a:pPr algn="ctr"/>
                      <a:r>
                        <a:rPr lang="en-US" dirty="0"/>
                        <a:t>60.27%</a:t>
                      </a:r>
                    </a:p>
                  </a:txBody>
                  <a:tcPr anchor="ctr"/>
                </a:tc>
                <a:tc>
                  <a:txBody>
                    <a:bodyPr/>
                    <a:lstStyle/>
                    <a:p>
                      <a:pPr algn="ctr"/>
                      <a:r>
                        <a:rPr lang="en-US" dirty="0"/>
                        <a:t>51.79%</a:t>
                      </a:r>
                    </a:p>
                  </a:txBody>
                  <a:tcPr anchor="ctr"/>
                </a:tc>
                <a:tc>
                  <a:txBody>
                    <a:bodyPr/>
                    <a:lstStyle/>
                    <a:p>
                      <a:pPr algn="ctr"/>
                      <a:r>
                        <a:rPr lang="en-US" dirty="0"/>
                        <a:t>59.72%</a:t>
                      </a:r>
                    </a:p>
                  </a:txBody>
                  <a:tcPr anchor="ctr"/>
                </a:tc>
                <a:extLst>
                  <a:ext uri="{0D108BD9-81ED-4DB2-BD59-A6C34878D82A}">
                    <a16:rowId xmlns:a16="http://schemas.microsoft.com/office/drawing/2014/main" val="10001"/>
                  </a:ext>
                </a:extLst>
              </a:tr>
              <a:tr h="370840">
                <a:tc>
                  <a:txBody>
                    <a:bodyPr/>
                    <a:lstStyle/>
                    <a:p>
                      <a:r>
                        <a:rPr lang="en-US" b="1" dirty="0"/>
                        <a:t>FlexLink-</a:t>
                      </a:r>
                    </a:p>
                    <a:p>
                      <a:r>
                        <a:rPr lang="en-US" b="1" dirty="0"/>
                        <a:t>Provider Savings</a:t>
                      </a:r>
                    </a:p>
                  </a:txBody>
                  <a:tcPr/>
                </a:tc>
                <a:tc>
                  <a:txBody>
                    <a:bodyPr/>
                    <a:lstStyle/>
                    <a:p>
                      <a:pPr algn="ctr"/>
                      <a:r>
                        <a:rPr lang="en-US" dirty="0"/>
                        <a:t>60.34%</a:t>
                      </a:r>
                    </a:p>
                  </a:txBody>
                  <a:tcPr anchor="ctr"/>
                </a:tc>
                <a:tc>
                  <a:txBody>
                    <a:bodyPr/>
                    <a:lstStyle/>
                    <a:p>
                      <a:pPr algn="ctr"/>
                      <a:r>
                        <a:rPr lang="en-US" dirty="0"/>
                        <a:t>60.22%</a:t>
                      </a:r>
                    </a:p>
                  </a:txBody>
                  <a:tcPr anchor="ctr"/>
                </a:tc>
                <a:tc>
                  <a:txBody>
                    <a:bodyPr/>
                    <a:lstStyle/>
                    <a:p>
                      <a:pPr algn="ctr"/>
                      <a:r>
                        <a:rPr lang="en-US" dirty="0"/>
                        <a:t>61.70%</a:t>
                      </a:r>
                    </a:p>
                  </a:txBody>
                  <a:tcPr anchor="ctr"/>
                </a:tc>
                <a:tc>
                  <a:txBody>
                    <a:bodyPr/>
                    <a:lstStyle/>
                    <a:p>
                      <a:pPr algn="ctr"/>
                      <a:r>
                        <a:rPr lang="en-US" dirty="0"/>
                        <a:t>61.61%</a:t>
                      </a:r>
                    </a:p>
                  </a:txBody>
                  <a:tcPr anchor="ctr"/>
                </a:tc>
                <a:tc>
                  <a:txBody>
                    <a:bodyPr/>
                    <a:lstStyle/>
                    <a:p>
                      <a:pPr algn="ctr"/>
                      <a:r>
                        <a:rPr lang="en-US" dirty="0"/>
                        <a:t>63.00%</a:t>
                      </a:r>
                    </a:p>
                  </a:txBody>
                  <a:tcPr anchor="ctr"/>
                </a:tc>
                <a:extLst>
                  <a:ext uri="{0D108BD9-81ED-4DB2-BD59-A6C34878D82A}">
                    <a16:rowId xmlns:a16="http://schemas.microsoft.com/office/drawing/2014/main" val="10002"/>
                  </a:ext>
                </a:extLst>
              </a:tr>
              <a:tr h="370840">
                <a:tc>
                  <a:txBody>
                    <a:bodyPr/>
                    <a:lstStyle/>
                    <a:p>
                      <a:r>
                        <a:rPr lang="en-US" b="1" dirty="0"/>
                        <a:t>Network Lease- Facility Savings</a:t>
                      </a:r>
                    </a:p>
                  </a:txBody>
                  <a:tcPr/>
                </a:tc>
                <a:tc>
                  <a:txBody>
                    <a:bodyPr/>
                    <a:lstStyle/>
                    <a:p>
                      <a:pPr algn="ctr"/>
                      <a:r>
                        <a:rPr lang="en-US" dirty="0"/>
                        <a:t>31.9%</a:t>
                      </a:r>
                    </a:p>
                  </a:txBody>
                  <a:tcPr anchor="ctr"/>
                </a:tc>
                <a:tc>
                  <a:txBody>
                    <a:bodyPr/>
                    <a:lstStyle/>
                    <a:p>
                      <a:pPr algn="ctr"/>
                      <a:r>
                        <a:rPr lang="en-US" dirty="0"/>
                        <a:t>41.21%</a:t>
                      </a:r>
                    </a:p>
                  </a:txBody>
                  <a:tcPr anchor="ctr"/>
                </a:tc>
                <a:tc>
                  <a:txBody>
                    <a:bodyPr/>
                    <a:lstStyle/>
                    <a:p>
                      <a:pPr algn="ctr"/>
                      <a:r>
                        <a:rPr lang="en-US" dirty="0"/>
                        <a:t>41.35%</a:t>
                      </a:r>
                    </a:p>
                  </a:txBody>
                  <a:tcPr anchor="ctr"/>
                </a:tc>
                <a:tc>
                  <a:txBody>
                    <a:bodyPr/>
                    <a:lstStyle/>
                    <a:p>
                      <a:pPr algn="ctr"/>
                      <a:r>
                        <a:rPr lang="en-US" dirty="0"/>
                        <a:t>45.92%</a:t>
                      </a:r>
                    </a:p>
                  </a:txBody>
                  <a:tcPr anchor="ctr"/>
                </a:tc>
                <a:tc>
                  <a:txBody>
                    <a:bodyPr/>
                    <a:lstStyle/>
                    <a:p>
                      <a:pPr algn="ctr"/>
                      <a:r>
                        <a:rPr lang="en-US" dirty="0"/>
                        <a:t>44.12%</a:t>
                      </a:r>
                    </a:p>
                  </a:txBody>
                  <a:tcPr anchor="ctr"/>
                </a:tc>
                <a:extLst>
                  <a:ext uri="{0D108BD9-81ED-4DB2-BD59-A6C34878D82A}">
                    <a16:rowId xmlns:a16="http://schemas.microsoft.com/office/drawing/2014/main" val="10003"/>
                  </a:ext>
                </a:extLst>
              </a:tr>
              <a:tr h="370840">
                <a:tc>
                  <a:txBody>
                    <a:bodyPr/>
                    <a:lstStyle/>
                    <a:p>
                      <a:r>
                        <a:rPr lang="en-US" b="1" dirty="0"/>
                        <a:t>FlexLink- Facility Savings</a:t>
                      </a:r>
                    </a:p>
                  </a:txBody>
                  <a:tcPr/>
                </a:tc>
                <a:tc>
                  <a:txBody>
                    <a:bodyPr/>
                    <a:lstStyle/>
                    <a:p>
                      <a:pPr algn="ctr"/>
                      <a:r>
                        <a:rPr lang="en-US" dirty="0"/>
                        <a:t>49.51%</a:t>
                      </a:r>
                    </a:p>
                  </a:txBody>
                  <a:tcPr anchor="ctr"/>
                </a:tc>
                <a:tc>
                  <a:txBody>
                    <a:bodyPr/>
                    <a:lstStyle/>
                    <a:p>
                      <a:pPr algn="ctr"/>
                      <a:r>
                        <a:rPr lang="en-US" dirty="0"/>
                        <a:t>42.38%</a:t>
                      </a:r>
                    </a:p>
                  </a:txBody>
                  <a:tcPr anchor="ctr"/>
                </a:tc>
                <a:tc>
                  <a:txBody>
                    <a:bodyPr/>
                    <a:lstStyle/>
                    <a:p>
                      <a:pPr algn="ctr"/>
                      <a:r>
                        <a:rPr lang="en-US" dirty="0"/>
                        <a:t>46.94%</a:t>
                      </a:r>
                    </a:p>
                  </a:txBody>
                  <a:tcPr anchor="ctr"/>
                </a:tc>
                <a:tc>
                  <a:txBody>
                    <a:bodyPr/>
                    <a:lstStyle/>
                    <a:p>
                      <a:pPr algn="ctr"/>
                      <a:r>
                        <a:rPr lang="en-US" dirty="0"/>
                        <a:t>49.38%</a:t>
                      </a:r>
                    </a:p>
                  </a:txBody>
                  <a:tcPr anchor="ctr"/>
                </a:tc>
                <a:tc>
                  <a:txBody>
                    <a:bodyPr/>
                    <a:lstStyle/>
                    <a:p>
                      <a:pPr algn="ctr"/>
                      <a:r>
                        <a:rPr lang="en-US" dirty="0"/>
                        <a:t>53.14%</a:t>
                      </a:r>
                    </a:p>
                  </a:txBody>
                  <a:tcPr anchor="ctr"/>
                </a:tc>
                <a:extLst>
                  <a:ext uri="{0D108BD9-81ED-4DB2-BD59-A6C34878D82A}">
                    <a16:rowId xmlns:a16="http://schemas.microsoft.com/office/drawing/2014/main" val="10004"/>
                  </a:ext>
                </a:extLst>
              </a:tr>
            </a:tbl>
          </a:graphicData>
        </a:graphic>
      </p:graphicFrame>
      <p:sp>
        <p:nvSpPr>
          <p:cNvPr id="3" name="Title 2"/>
          <p:cNvSpPr>
            <a:spLocks noGrp="1"/>
          </p:cNvSpPr>
          <p:nvPr>
            <p:ph type="title"/>
          </p:nvPr>
        </p:nvSpPr>
        <p:spPr/>
        <p:txBody>
          <a:bodyPr/>
          <a:lstStyle/>
          <a:p>
            <a:r>
              <a:rPr lang="en-US" dirty="0">
                <a:highlight>
                  <a:srgbClr val="FFFFFF"/>
                </a:highlight>
              </a:rPr>
              <a:t>5 Year Savings Recap- </a:t>
            </a:r>
            <a:r>
              <a:rPr lang="en-US" dirty="0">
                <a:solidFill>
                  <a:srgbClr val="FF0000"/>
                </a:solidFill>
                <a:highlight>
                  <a:srgbClr val="FFFFFF"/>
                </a:highlight>
              </a:rPr>
              <a:t>FELRA</a:t>
            </a:r>
          </a:p>
        </p:txBody>
      </p:sp>
      <p:sp>
        <p:nvSpPr>
          <p:cNvPr id="4" name="Slide Number Placeholder 3"/>
          <p:cNvSpPr>
            <a:spLocks noGrp="1"/>
          </p:cNvSpPr>
          <p:nvPr>
            <p:ph type="sldNum" sz="quarter" idx="12"/>
          </p:nvPr>
        </p:nvSpPr>
        <p:spPr/>
        <p:txBody>
          <a:bodyPr/>
          <a:lstStyle/>
          <a:p>
            <a:pPr>
              <a:defRPr/>
            </a:pPr>
            <a:fld id="{5B039891-A3DC-4BA5-8C3E-D5C916D71B29}" type="slidenum">
              <a:rPr lang="en-US" smtClean="0"/>
              <a:pPr>
                <a:defRPr/>
              </a:pPr>
              <a:t>20</a:t>
            </a:fld>
            <a:endParaRPr lang="en-US" dirty="0"/>
          </a:p>
        </p:txBody>
      </p:sp>
    </p:spTree>
    <p:extLst>
      <p:ext uri="{BB962C8B-B14F-4D97-AF65-F5344CB8AC3E}">
        <p14:creationId xmlns:p14="http://schemas.microsoft.com/office/powerpoint/2010/main" val="2323618311"/>
      </p:ext>
    </p:extLst>
  </p:cSld>
  <p:clrMapOvr>
    <a:masterClrMapping/>
  </p:clrMapOvr>
</p:sld>
</file>

<file path=ppt/theme/theme1.xml><?xml version="1.0" encoding="utf-8"?>
<a:theme xmlns:a="http://schemas.openxmlformats.org/drawingml/2006/main" name="Open Enrollment Master Template">
  <a:themeElements>
    <a:clrScheme name="CareFirst">
      <a:dk1>
        <a:srgbClr val="535353"/>
      </a:dk1>
      <a:lt1>
        <a:sysClr val="window" lastClr="FFFFFF"/>
      </a:lt1>
      <a:dk2>
        <a:srgbClr val="1F355E"/>
      </a:dk2>
      <a:lt2>
        <a:srgbClr val="BABCBE"/>
      </a:lt2>
      <a:accent1>
        <a:srgbClr val="57C6F1"/>
      </a:accent1>
      <a:accent2>
        <a:srgbClr val="0076C0"/>
      </a:accent2>
      <a:accent3>
        <a:srgbClr val="0F82CD"/>
      </a:accent3>
      <a:accent4>
        <a:srgbClr val="1E5AB2"/>
      </a:accent4>
      <a:accent5>
        <a:srgbClr val="BABCBE"/>
      </a:accent5>
      <a:accent6>
        <a:srgbClr val="797979"/>
      </a:accent6>
      <a:hlink>
        <a:srgbClr val="1F355E"/>
      </a:hlink>
      <a:folHlink>
        <a:srgbClr val="1F355E"/>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ection Divider">
  <a:themeElements>
    <a:clrScheme name="CareFirst">
      <a:dk1>
        <a:srgbClr val="535353"/>
      </a:dk1>
      <a:lt1>
        <a:sysClr val="window" lastClr="FFFFFF"/>
      </a:lt1>
      <a:dk2>
        <a:srgbClr val="284C83"/>
      </a:dk2>
      <a:lt2>
        <a:srgbClr val="D0D0D0"/>
      </a:lt2>
      <a:accent1>
        <a:srgbClr val="57C6F1"/>
      </a:accent1>
      <a:accent2>
        <a:srgbClr val="00A8E1"/>
      </a:accent2>
      <a:accent3>
        <a:srgbClr val="0F82CD"/>
      </a:accent3>
      <a:accent4>
        <a:srgbClr val="1E5AB2"/>
      </a:accent4>
      <a:accent5>
        <a:srgbClr val="A3A3A3"/>
      </a:accent5>
      <a:accent6>
        <a:srgbClr val="797979"/>
      </a:accent6>
      <a:hlink>
        <a:srgbClr val="1F355E"/>
      </a:hlink>
      <a:folHlink>
        <a:srgbClr val="1F35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39391</TotalTime>
  <Words>5528</Words>
  <Application>Microsoft Office PowerPoint</Application>
  <PresentationFormat>On-screen Show (4:3)</PresentationFormat>
  <Paragraphs>1350</Paragraphs>
  <Slides>20</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Arial</vt:lpstr>
      <vt:lpstr>Arial-BoldMT</vt:lpstr>
      <vt:lpstr>Calibri</vt:lpstr>
      <vt:lpstr>Wingdings</vt:lpstr>
      <vt:lpstr>Open Enrollment Master Template</vt:lpstr>
      <vt:lpstr>2_Section Divider</vt:lpstr>
      <vt:lpstr>PowerPoint Presentation</vt:lpstr>
      <vt:lpstr>Contents</vt:lpstr>
      <vt:lpstr>Executive Summary- FELRA                                                  1/1/2021 – 12/31/2021</vt:lpstr>
      <vt:lpstr>Executive Summary- FELRA                                                  1/1/2021 – 12/31/2021</vt:lpstr>
      <vt:lpstr>Executive Summary- FELRA                                                  1/1/2021 – 12/31/2021</vt:lpstr>
      <vt:lpstr>Provider Savings Summary- FELRA                                      1/1/2021 – 12/31/2021</vt:lpstr>
      <vt:lpstr>Facility Savings Summary- FELRA                                        1/1/2021 – 12/31/2021</vt:lpstr>
      <vt:lpstr>Top 10 Local Network Lease Provider Specialties (by Billed Amount Volume)</vt:lpstr>
      <vt:lpstr>Top 10 FlexLink Provider Specialties (by Billed Amount Volume)</vt:lpstr>
      <vt:lpstr>Top 10 Provider Specialties (as a % of Total Billed)</vt:lpstr>
      <vt:lpstr>Top 10 Local Network Lease Facilities (by Billed Amount Volume)</vt:lpstr>
      <vt:lpstr>Top 10 FlexLink Facilities (by Billed Amount Volume)</vt:lpstr>
      <vt:lpstr>Top 10 Facilities (as a % of Total Billed)</vt:lpstr>
      <vt:lpstr>Local Network Lease Administrative Fees- FELRA</vt:lpstr>
      <vt:lpstr>FlexLink Administrative Fees- FELRA</vt:lpstr>
      <vt:lpstr>Aggregate Pricing for FELRA                                                 1/1/2021 – 12/31/2021</vt:lpstr>
      <vt:lpstr>Savings Net of CareFirst Administrative Charges- FELRA                        1/1/2021 – 12/31/2021</vt:lpstr>
      <vt:lpstr>Net Savings per Dollar of CareFirst Administrative Fee</vt:lpstr>
      <vt:lpstr>Net Savings per Eligible Subscribers- FELRA</vt:lpstr>
      <vt:lpstr>5 Year Savings Recap- FELRA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Gardner, Gloria</dc:creator>
  <cp:lastModifiedBy>Colleen Murphy</cp:lastModifiedBy>
  <cp:revision>459</cp:revision>
  <cp:lastPrinted>2020-02-21T20:17:17Z</cp:lastPrinted>
  <dcterms:created xsi:type="dcterms:W3CDTF">2013-06-17T18:42:40Z</dcterms:created>
  <dcterms:modified xsi:type="dcterms:W3CDTF">2022-05-24T20:28:45Z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